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392" r:id="rId3"/>
    <p:sldId id="353" r:id="rId4"/>
    <p:sldId id="393" r:id="rId5"/>
    <p:sldId id="394" r:id="rId6"/>
    <p:sldId id="395" r:id="rId7"/>
    <p:sldId id="396" r:id="rId8"/>
    <p:sldId id="397" r:id="rId9"/>
    <p:sldId id="398" r:id="rId10"/>
    <p:sldId id="399" r:id="rId11"/>
    <p:sldId id="400" r:id="rId12"/>
    <p:sldId id="401" r:id="rId13"/>
    <p:sldId id="402" r:id="rId14"/>
    <p:sldId id="39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E79"/>
    <a:srgbClr val="FFAB00"/>
    <a:srgbClr val="D3A9F8"/>
    <a:srgbClr val="866755"/>
    <a:srgbClr val="76D6FF"/>
    <a:srgbClr val="73FEFF"/>
    <a:srgbClr val="FFB100"/>
    <a:srgbClr val="FF9300"/>
    <a:srgbClr val="46A3C2"/>
    <a:srgbClr val="2B2B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693" autoAdjust="0"/>
    <p:restoredTop sz="95530" autoAdjust="0"/>
  </p:normalViewPr>
  <p:slideViewPr>
    <p:cSldViewPr snapToGrid="0" showGuides="1">
      <p:cViewPr>
        <p:scale>
          <a:sx n="90" d="100"/>
          <a:sy n="90" d="100"/>
        </p:scale>
        <p:origin x="872" y="40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98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32B41E-9643-4BD0-A049-AA59A9459EF1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45A893-4D34-448C-A3E8-AD5A80E096E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0564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5A893-4D34-448C-A3E8-AD5A80E096E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9597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5A893-4D34-448C-A3E8-AD5A80E096E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5563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5A893-4D34-448C-A3E8-AD5A80E096E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0690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5A893-4D34-448C-A3E8-AD5A80E096E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0222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5A893-4D34-448C-A3E8-AD5A80E096E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810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5A893-4D34-448C-A3E8-AD5A80E096E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283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5A893-4D34-448C-A3E8-AD5A80E096E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0419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5A893-4D34-448C-A3E8-AD5A80E096E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6185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5A893-4D34-448C-A3E8-AD5A80E096E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2803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5A893-4D34-448C-A3E8-AD5A80E096E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81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5A893-4D34-448C-A3E8-AD5A80E096E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1009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5A893-4D34-448C-A3E8-AD5A80E096E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9922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290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926767" y="1756612"/>
            <a:ext cx="3669632" cy="3669632"/>
          </a:xfrm>
          <a:prstGeom prst="hexagon">
            <a:avLst/>
          </a:prstGeom>
          <a:solidFill>
            <a:schemeClr val="accent2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13944" y="1612231"/>
            <a:ext cx="3669632" cy="3669632"/>
          </a:xfrm>
          <a:prstGeom prst="hexagon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4458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842544" y="1900989"/>
            <a:ext cx="3669632" cy="3669632"/>
          </a:xfrm>
          <a:prstGeom prst="flowChartInputOutput">
            <a:avLst/>
          </a:prstGeom>
          <a:solidFill>
            <a:schemeClr val="accent2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13944" y="1612231"/>
            <a:ext cx="3669632" cy="3669632"/>
          </a:xfrm>
          <a:prstGeom prst="flowChartInputOutpu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5208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09601" y="695326"/>
            <a:ext cx="3676649" cy="5485039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503965" y="695326"/>
            <a:ext cx="3676649" cy="5485039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6897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192714" y="0"/>
            <a:ext cx="2742973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2" y="677865"/>
            <a:ext cx="7935687" cy="5502275"/>
          </a:xfrm>
          <a:solidFill>
            <a:schemeClr val="accent1"/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1032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2" y="0"/>
            <a:ext cx="7021287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18563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184323" y="0"/>
            <a:ext cx="7007677" cy="687433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1185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106887" cy="43434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6106885" y="0"/>
            <a:ext cx="6085115" cy="43434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198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0" y="2514600"/>
            <a:ext cx="6106887" cy="43434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6106885" y="2514600"/>
            <a:ext cx="6085115" cy="43434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08738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3371851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3371849" y="0"/>
            <a:ext cx="3371851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68406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448300" y="0"/>
            <a:ext cx="3371851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8820149" y="0"/>
            <a:ext cx="3371851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38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3352800" y="0"/>
            <a:ext cx="5486400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7670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4253594" y="666752"/>
            <a:ext cx="7938407" cy="5495925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7021287" y="0"/>
            <a:ext cx="4558392" cy="6858000"/>
          </a:xfrm>
          <a:solidFill>
            <a:schemeClr val="accent1"/>
          </a:solidFill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210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432709" y="1134837"/>
            <a:ext cx="3069772" cy="459649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633109" y="1134837"/>
            <a:ext cx="3069772" cy="459649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595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5608866" y="1134837"/>
            <a:ext cx="3069772" cy="459649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8809266" y="1134837"/>
            <a:ext cx="3069772" cy="459649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0436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-1" y="0"/>
            <a:ext cx="3347357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347357" y="1"/>
            <a:ext cx="3069772" cy="343716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347357" y="3437165"/>
            <a:ext cx="3069772" cy="342083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3457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8844644" y="0"/>
            <a:ext cx="3347357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774871" y="1"/>
            <a:ext cx="3069772" cy="343716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774871" y="3437165"/>
            <a:ext cx="3069772" cy="342083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4848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552576" y="0"/>
            <a:ext cx="5476875" cy="6858000"/>
          </a:xfrm>
          <a:solidFill>
            <a:schemeClr val="accent1"/>
          </a:solidFill>
        </p:spPr>
        <p:txBody>
          <a:bodyPr/>
          <a:lstStyle/>
          <a:p>
            <a:endParaRPr lang="en-GB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06881" y="685800"/>
            <a:ext cx="3671207" cy="54864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243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5226505" y="0"/>
            <a:ext cx="5476875" cy="6858000"/>
          </a:xfrm>
          <a:solidFill>
            <a:schemeClr val="accent1"/>
          </a:solidFill>
        </p:spPr>
        <p:txBody>
          <a:bodyPr/>
          <a:lstStyle/>
          <a:p>
            <a:endParaRPr lang="en-GB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905751" y="685800"/>
            <a:ext cx="3671207" cy="54864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6622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609602" y="667265"/>
            <a:ext cx="10972799" cy="5519352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99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" y="0"/>
            <a:ext cx="3371851" cy="6858000"/>
          </a:xfrm>
          <a:solidFill>
            <a:schemeClr val="accent1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06876" y="685800"/>
            <a:ext cx="5491845" cy="54864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1585122" y="0"/>
            <a:ext cx="606879" cy="61722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9500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104897" y="204107"/>
            <a:ext cx="4585611" cy="6164036"/>
          </a:xfrm>
          <a:solidFill>
            <a:schemeClr val="accent1"/>
          </a:solidFill>
        </p:spPr>
        <p:txBody>
          <a:bodyPr/>
          <a:lstStyle/>
          <a:p>
            <a:endParaRPr lang="en-GB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513113" y="693964"/>
            <a:ext cx="5500009" cy="616403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72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3930503" y="0"/>
            <a:ext cx="4330996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8573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566805" y="204107"/>
            <a:ext cx="4585611" cy="6164036"/>
          </a:xfrm>
          <a:solidFill>
            <a:schemeClr val="accent1"/>
          </a:solidFill>
        </p:spPr>
        <p:txBody>
          <a:bodyPr/>
          <a:lstStyle/>
          <a:p>
            <a:endParaRPr lang="en-GB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211534" y="693964"/>
            <a:ext cx="5500009" cy="616403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041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" y="0"/>
            <a:ext cx="5192487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090559" y="0"/>
            <a:ext cx="5192487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8640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906238" y="0"/>
            <a:ext cx="5192487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999514" y="0"/>
            <a:ext cx="5192487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7122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7021287" cy="343716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1" y="3437164"/>
            <a:ext cx="7021287" cy="342083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4252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170714" y="0"/>
            <a:ext cx="7021287" cy="343716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5170714" y="3437164"/>
            <a:ext cx="7021287" cy="342083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0110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361037" y="302080"/>
            <a:ext cx="8526163" cy="623751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097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278087" y="310243"/>
            <a:ext cx="7633608" cy="623751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4276725" cy="6858000"/>
          </a:xfrm>
          <a:solidFill>
            <a:schemeClr val="accent1"/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1536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43434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5341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2514600"/>
            <a:ext cx="12192000" cy="43434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4297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106887" cy="343716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3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106885" y="3437164"/>
            <a:ext cx="6085115" cy="343716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1471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715736" y="0"/>
            <a:ext cx="4581525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1585122" y="0"/>
            <a:ext cx="606879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3725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85114" y="0"/>
            <a:ext cx="6106887" cy="343716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3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0" y="3437164"/>
            <a:ext cx="6085115" cy="343716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1019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3657600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8534400" y="0"/>
            <a:ext cx="3657600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2784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6115050" y="0"/>
            <a:ext cx="3638551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628651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9753602" y="0"/>
            <a:ext cx="2438399" cy="6858000"/>
          </a:xfrm>
          <a:solidFill>
            <a:schemeClr val="accent1"/>
          </a:solidFill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706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  <a:solidFill>
            <a:schemeClr val="accent1"/>
          </a:solidFill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6623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0" y="657227"/>
            <a:ext cx="8848725" cy="5534025"/>
          </a:xfrm>
          <a:solidFill>
            <a:schemeClr val="accent1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3343275" y="0"/>
            <a:ext cx="5505451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2438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1" y="2"/>
            <a:ext cx="4076700" cy="3419475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4076701" y="2"/>
            <a:ext cx="4076700" cy="3419475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8153400" y="-1"/>
            <a:ext cx="4038600" cy="341947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336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1" y="3438527"/>
            <a:ext cx="4076700" cy="3419475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4076701" y="3438527"/>
            <a:ext cx="4076700" cy="3419475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8153400" y="3438524"/>
            <a:ext cx="4038600" cy="341947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0090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1" y="3438527"/>
            <a:ext cx="4076700" cy="3419475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4076701" y="3438527"/>
            <a:ext cx="4076700" cy="3419475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1" y="1"/>
            <a:ext cx="4076700" cy="3438525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4076701" y="1"/>
            <a:ext cx="4076700" cy="3438525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3391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4038601" y="3438527"/>
            <a:ext cx="4076700" cy="3419475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8115301" y="3438527"/>
            <a:ext cx="4076700" cy="3419475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4038601" y="1"/>
            <a:ext cx="4076700" cy="3438525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8115301" y="1"/>
            <a:ext cx="4076700" cy="3438525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3453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0" y="1581150"/>
            <a:ext cx="3362325" cy="527685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3581400" y="0"/>
            <a:ext cx="3362325" cy="527685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879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265696" y="1154531"/>
            <a:ext cx="1804736" cy="180473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endParaRPr lang="en-GB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7027947" y="1154531"/>
            <a:ext cx="1804736" cy="180473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9790196" y="1154531"/>
            <a:ext cx="1804736" cy="180473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265696" y="3916781"/>
            <a:ext cx="1804736" cy="180473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27947" y="3916781"/>
            <a:ext cx="1804736" cy="180473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790196" y="3916781"/>
            <a:ext cx="1804736" cy="180473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26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8829676" y="1581150"/>
            <a:ext cx="3362325" cy="527685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5191126" y="0"/>
            <a:ext cx="3362325" cy="527685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1119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6724650" y="0"/>
            <a:ext cx="5467351" cy="3429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3362325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21"/>
          </p:nvPr>
        </p:nvSpPr>
        <p:spPr>
          <a:xfrm>
            <a:off x="3362326" y="0"/>
            <a:ext cx="3362325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22"/>
          </p:nvPr>
        </p:nvSpPr>
        <p:spPr>
          <a:xfrm>
            <a:off x="6724650" y="3429000"/>
            <a:ext cx="5467351" cy="3429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975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5172075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21"/>
          </p:nvPr>
        </p:nvSpPr>
        <p:spPr>
          <a:xfrm>
            <a:off x="5172076" y="3429000"/>
            <a:ext cx="4572001" cy="3429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2"/>
          </p:nvPr>
        </p:nvSpPr>
        <p:spPr>
          <a:xfrm>
            <a:off x="9744076" y="0"/>
            <a:ext cx="2447925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23"/>
          </p:nvPr>
        </p:nvSpPr>
        <p:spPr>
          <a:xfrm>
            <a:off x="5172076" y="0"/>
            <a:ext cx="4572001" cy="3429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2969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0" y="2524123"/>
            <a:ext cx="7943851" cy="433387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21"/>
          </p:nvPr>
        </p:nvSpPr>
        <p:spPr>
          <a:xfrm>
            <a:off x="7943850" y="1"/>
            <a:ext cx="4248151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22"/>
          </p:nvPr>
        </p:nvSpPr>
        <p:spPr>
          <a:xfrm>
            <a:off x="3810001" y="2"/>
            <a:ext cx="4133849" cy="252412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23"/>
          </p:nvPr>
        </p:nvSpPr>
        <p:spPr>
          <a:xfrm>
            <a:off x="0" y="2"/>
            <a:ext cx="3810000" cy="252412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6612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8"/>
          <p:cNvSpPr>
            <a:spLocks noGrp="1"/>
          </p:cNvSpPr>
          <p:nvPr>
            <p:ph type="pic" sz="quarter" idx="22"/>
          </p:nvPr>
        </p:nvSpPr>
        <p:spPr>
          <a:xfrm>
            <a:off x="7019925" y="0"/>
            <a:ext cx="5172075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23"/>
          </p:nvPr>
        </p:nvSpPr>
        <p:spPr>
          <a:xfrm>
            <a:off x="3343275" y="2"/>
            <a:ext cx="3676651" cy="2505075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24"/>
          </p:nvPr>
        </p:nvSpPr>
        <p:spPr>
          <a:xfrm>
            <a:off x="0" y="2505077"/>
            <a:ext cx="4267200" cy="4352925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25"/>
          </p:nvPr>
        </p:nvSpPr>
        <p:spPr>
          <a:xfrm>
            <a:off x="1" y="2"/>
            <a:ext cx="3343275" cy="2505075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9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4267200" y="2505077"/>
            <a:ext cx="2752725" cy="4352925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6321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8"/>
          <p:cNvSpPr>
            <a:spLocks noGrp="1"/>
          </p:cNvSpPr>
          <p:nvPr>
            <p:ph type="pic" sz="quarter" idx="24"/>
          </p:nvPr>
        </p:nvSpPr>
        <p:spPr>
          <a:xfrm>
            <a:off x="3952875" y="2"/>
            <a:ext cx="4267200" cy="4352925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25"/>
          </p:nvPr>
        </p:nvSpPr>
        <p:spPr>
          <a:xfrm>
            <a:off x="3952875" y="4352927"/>
            <a:ext cx="4267200" cy="2505075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1" y="0"/>
            <a:ext cx="3952875" cy="249555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7"/>
          </p:nvPr>
        </p:nvSpPr>
        <p:spPr>
          <a:xfrm>
            <a:off x="1" y="2495552"/>
            <a:ext cx="3952875" cy="4429125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28"/>
          </p:nvPr>
        </p:nvSpPr>
        <p:spPr>
          <a:xfrm>
            <a:off x="8220076" y="0"/>
            <a:ext cx="3971925" cy="249555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1" name="Picture Placeholder 8"/>
          <p:cNvSpPr>
            <a:spLocks noGrp="1"/>
          </p:cNvSpPr>
          <p:nvPr>
            <p:ph type="pic" sz="quarter" idx="29"/>
          </p:nvPr>
        </p:nvSpPr>
        <p:spPr>
          <a:xfrm>
            <a:off x="8220076" y="2495552"/>
            <a:ext cx="3971925" cy="4429125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4991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25"/>
          </p:nvPr>
        </p:nvSpPr>
        <p:spPr>
          <a:xfrm>
            <a:off x="0" y="1"/>
            <a:ext cx="10668000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6857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25"/>
          </p:nvPr>
        </p:nvSpPr>
        <p:spPr>
          <a:xfrm>
            <a:off x="0" y="1"/>
            <a:ext cx="12192000" cy="616267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325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818485" y="1467853"/>
            <a:ext cx="3982112" cy="3982112"/>
          </a:xfrm>
          <a:prstGeom prst="diamond">
            <a:avLst/>
          </a:prstGeom>
          <a:solidFill>
            <a:schemeClr val="accent2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05663" y="1467853"/>
            <a:ext cx="3982112" cy="3982112"/>
          </a:xfrm>
          <a:prstGeom prst="diamond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6721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902701" y="1900989"/>
            <a:ext cx="3669632" cy="3669632"/>
          </a:xfrm>
          <a:prstGeom prst="snip2DiagRect">
            <a:avLst/>
          </a:prstGeom>
          <a:solidFill>
            <a:schemeClr val="accent2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13944" y="1612231"/>
            <a:ext cx="3669632" cy="3669632"/>
          </a:xfrm>
          <a:prstGeom prst="snip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5959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842543" y="1804737"/>
            <a:ext cx="3669632" cy="3669632"/>
          </a:xfrm>
          <a:prstGeom prst="round2DiagRect">
            <a:avLst/>
          </a:prstGeom>
          <a:solidFill>
            <a:schemeClr val="accent2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13944" y="1612231"/>
            <a:ext cx="3669632" cy="3669632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2770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926767" y="1792705"/>
            <a:ext cx="3669632" cy="3669632"/>
          </a:xfrm>
          <a:prstGeom prst="ellipse">
            <a:avLst/>
          </a:prstGeom>
          <a:solidFill>
            <a:schemeClr val="accent2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13944" y="1612231"/>
            <a:ext cx="3669632" cy="366963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7656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50" Type="http://schemas.openxmlformats.org/officeDocument/2006/relationships/slideLayout" Target="../slideLayouts/slideLayout50.xml"/><Relationship Id="rId51" Type="http://schemas.openxmlformats.org/officeDocument/2006/relationships/slideLayout" Target="../slideLayouts/slideLayout51.xml"/><Relationship Id="rId52" Type="http://schemas.openxmlformats.org/officeDocument/2006/relationships/slideLayout" Target="../slideLayouts/slideLayout52.xml"/><Relationship Id="rId53" Type="http://schemas.openxmlformats.org/officeDocument/2006/relationships/slideLayout" Target="../slideLayouts/slideLayout53.xml"/><Relationship Id="rId54" Type="http://schemas.openxmlformats.org/officeDocument/2006/relationships/slideLayout" Target="../slideLayouts/slideLayout54.xml"/><Relationship Id="rId55" Type="http://schemas.openxmlformats.org/officeDocument/2006/relationships/slideLayout" Target="../slideLayouts/slideLayout55.xml"/><Relationship Id="rId56" Type="http://schemas.openxmlformats.org/officeDocument/2006/relationships/slideLayout" Target="../slideLayouts/slideLayout56.xml"/><Relationship Id="rId57" Type="http://schemas.openxmlformats.org/officeDocument/2006/relationships/slideLayout" Target="../slideLayouts/slideLayout57.xml"/><Relationship Id="rId58" Type="http://schemas.openxmlformats.org/officeDocument/2006/relationships/theme" Target="../theme/theme1.xml"/><Relationship Id="rId40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41.xml"/><Relationship Id="rId42" Type="http://schemas.openxmlformats.org/officeDocument/2006/relationships/slideLayout" Target="../slideLayouts/slideLayout42.xml"/><Relationship Id="rId43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44.xml"/><Relationship Id="rId45" Type="http://schemas.openxmlformats.org/officeDocument/2006/relationships/slideLayout" Target="../slideLayouts/slideLayout45.xml"/><Relationship Id="rId46" Type="http://schemas.openxmlformats.org/officeDocument/2006/relationships/slideLayout" Target="../slideLayouts/slideLayout46.xml"/><Relationship Id="rId47" Type="http://schemas.openxmlformats.org/officeDocument/2006/relationships/slideLayout" Target="../slideLayouts/slideLayout47.xml"/><Relationship Id="rId48" Type="http://schemas.openxmlformats.org/officeDocument/2006/relationships/slideLayout" Target="../slideLayouts/slideLayout48.xml"/><Relationship Id="rId49" Type="http://schemas.openxmlformats.org/officeDocument/2006/relationships/slideLayout" Target="../slideLayouts/slideLayout4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36.xml"/><Relationship Id="rId37" Type="http://schemas.openxmlformats.org/officeDocument/2006/relationships/slideLayout" Target="../slideLayouts/slideLayout37.xml"/><Relationship Id="rId38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08AB5-8A00-4802-9809-787E91751398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A4C99-69E5-49D6-A757-D7D4F9110D6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1573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705" r:id="rId3"/>
    <p:sldLayoutId id="2147483650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57" r:id="rId17"/>
    <p:sldLayoutId id="2147483658" r:id="rId18"/>
    <p:sldLayoutId id="2147483659" r:id="rId19"/>
    <p:sldLayoutId id="2147483660" r:id="rId20"/>
    <p:sldLayoutId id="2147483661" r:id="rId21"/>
    <p:sldLayoutId id="2147483662" r:id="rId22"/>
    <p:sldLayoutId id="2147483663" r:id="rId23"/>
    <p:sldLayoutId id="2147483664" r:id="rId24"/>
    <p:sldLayoutId id="2147483665" r:id="rId25"/>
    <p:sldLayoutId id="2147483666" r:id="rId26"/>
    <p:sldLayoutId id="2147483667" r:id="rId27"/>
    <p:sldLayoutId id="2147483668" r:id="rId28"/>
    <p:sldLayoutId id="2147483669" r:id="rId29"/>
    <p:sldLayoutId id="2147483670" r:id="rId30"/>
    <p:sldLayoutId id="2147483671" r:id="rId31"/>
    <p:sldLayoutId id="2147483672" r:id="rId32"/>
    <p:sldLayoutId id="2147483673" r:id="rId33"/>
    <p:sldLayoutId id="2147483674" r:id="rId34"/>
    <p:sldLayoutId id="2147483675" r:id="rId35"/>
    <p:sldLayoutId id="2147483676" r:id="rId36"/>
    <p:sldLayoutId id="2147483677" r:id="rId37"/>
    <p:sldLayoutId id="2147483678" r:id="rId38"/>
    <p:sldLayoutId id="2147483679" r:id="rId39"/>
    <p:sldLayoutId id="2147483680" r:id="rId40"/>
    <p:sldLayoutId id="2147483681" r:id="rId41"/>
    <p:sldLayoutId id="2147483682" r:id="rId42"/>
    <p:sldLayoutId id="2147483683" r:id="rId43"/>
    <p:sldLayoutId id="2147483690" r:id="rId44"/>
    <p:sldLayoutId id="2147483684" r:id="rId45"/>
    <p:sldLayoutId id="2147483685" r:id="rId46"/>
    <p:sldLayoutId id="2147483686" r:id="rId47"/>
    <p:sldLayoutId id="2147483687" r:id="rId48"/>
    <p:sldLayoutId id="2147483688" r:id="rId49"/>
    <p:sldLayoutId id="2147483689" r:id="rId50"/>
    <p:sldLayoutId id="2147483691" r:id="rId51"/>
    <p:sldLayoutId id="2147483692" r:id="rId52"/>
    <p:sldLayoutId id="2147483693" r:id="rId53"/>
    <p:sldLayoutId id="2147483694" r:id="rId54"/>
    <p:sldLayoutId id="2147483695" r:id="rId55"/>
    <p:sldLayoutId id="2147483696" r:id="rId56"/>
    <p:sldLayoutId id="2147483697" r:id="rId5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500063" y="508992"/>
            <a:ext cx="11129962" cy="5840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mtClean="0"/>
              <a:t> </a:t>
            </a:r>
            <a:endParaRPr lang="es-ES_tradnl" dirty="0"/>
          </a:p>
        </p:txBody>
      </p:sp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1524000" y="2409455"/>
            <a:ext cx="9144000" cy="198755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3600" b="1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BRIEF</a:t>
            </a:r>
            <a:endParaRPr lang="en-GB" sz="3600" b="1" spc="300" dirty="0">
              <a:solidFill>
                <a:schemeClr val="tx1">
                  <a:lumMod val="85000"/>
                  <a:lumOff val="15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13958" y="2204681"/>
            <a:ext cx="8164084" cy="236291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Google Shape;182;p22">
            <a:extLst>
              <a:ext uri="{FF2B5EF4-FFF2-40B4-BE49-F238E27FC236}">
                <a16:creationId xmlns="" xmlns:a16="http://schemas.microsoft.com/office/drawing/2014/main" id="{5E1A05FD-8C2F-481B-1423-FEC88B2F1BF9}"/>
              </a:ext>
            </a:extLst>
          </p:cNvPr>
          <p:cNvSpPr txBox="1"/>
          <p:nvPr/>
        </p:nvSpPr>
        <p:spPr>
          <a:xfrm>
            <a:off x="946484" y="909314"/>
            <a:ext cx="4791075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charset="0"/>
                <a:ea typeface="Montserrat" charset="0"/>
                <a:cs typeface="Montserrat" charset="0"/>
                <a:sym typeface="Quicksand"/>
              </a:rPr>
              <a:t>WEBINAR. 19 DE OCTUBRE 2023</a:t>
            </a:r>
            <a:endParaRPr sz="1200" dirty="0">
              <a:solidFill>
                <a:schemeClr val="tx1">
                  <a:lumMod val="85000"/>
                  <a:lumOff val="15000"/>
                </a:schemeClr>
              </a:solidFill>
              <a:latin typeface="Montserrat" charset="0"/>
              <a:ea typeface="Montserrat" charset="0"/>
              <a:cs typeface="Montserrat" charset="0"/>
              <a:sym typeface="Quicksand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250" y="5371854"/>
            <a:ext cx="2371062" cy="58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69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20">
            <a:extLst>
              <a:ext uri="{FF2B5EF4-FFF2-40B4-BE49-F238E27FC236}">
                <a16:creationId xmlns="" xmlns:a16="http://schemas.microsoft.com/office/drawing/2014/main" id="{19F379E5-33AF-F936-7628-335D84004E24}"/>
              </a:ext>
            </a:extLst>
          </p:cNvPr>
          <p:cNvGrpSpPr/>
          <p:nvPr/>
        </p:nvGrpSpPr>
        <p:grpSpPr>
          <a:xfrm>
            <a:off x="11299155" y="503765"/>
            <a:ext cx="197520" cy="142863"/>
            <a:chOff x="11206955" y="786981"/>
            <a:chExt cx="289720" cy="209550"/>
          </a:xfrm>
        </p:grpSpPr>
        <p:cxnSp>
          <p:nvCxnSpPr>
            <p:cNvPr id="19" name="Straight Connector 21">
              <a:extLst>
                <a:ext uri="{FF2B5EF4-FFF2-40B4-BE49-F238E27FC236}">
                  <a16:creationId xmlns="" xmlns:a16="http://schemas.microsoft.com/office/drawing/2014/main" id="{7C11DD8C-0CB8-C9EE-9C06-E8D57B6CDCCA}"/>
                </a:ext>
              </a:extLst>
            </p:cNvPr>
            <p:cNvCxnSpPr/>
            <p:nvPr/>
          </p:nvCxnSpPr>
          <p:spPr>
            <a:xfrm>
              <a:off x="11206955" y="894931"/>
              <a:ext cx="289720" cy="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22">
              <a:extLst>
                <a:ext uri="{FF2B5EF4-FFF2-40B4-BE49-F238E27FC236}">
                  <a16:creationId xmlns="" xmlns:a16="http://schemas.microsoft.com/office/drawing/2014/main" id="{4487E6E1-411D-D430-035E-FDE080638204}"/>
                </a:ext>
              </a:extLst>
            </p:cNvPr>
            <p:cNvCxnSpPr/>
            <p:nvPr/>
          </p:nvCxnSpPr>
          <p:spPr>
            <a:xfrm>
              <a:off x="11206955" y="786981"/>
              <a:ext cx="289720" cy="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3">
              <a:extLst>
                <a:ext uri="{FF2B5EF4-FFF2-40B4-BE49-F238E27FC236}">
                  <a16:creationId xmlns="" xmlns:a16="http://schemas.microsoft.com/office/drawing/2014/main" id="{8E4FE027-BFDA-0E6E-7E10-D51F8A61F6EE}"/>
                </a:ext>
              </a:extLst>
            </p:cNvPr>
            <p:cNvCxnSpPr/>
            <p:nvPr/>
          </p:nvCxnSpPr>
          <p:spPr>
            <a:xfrm>
              <a:off x="11206955" y="996531"/>
              <a:ext cx="289720" cy="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Straight Connector 31">
            <a:extLst>
              <a:ext uri="{FF2B5EF4-FFF2-40B4-BE49-F238E27FC236}">
                <a16:creationId xmlns="" xmlns:a16="http://schemas.microsoft.com/office/drawing/2014/main" id="{EB29FFE9-6109-47CE-54F6-42ABA938581C}"/>
              </a:ext>
            </a:extLst>
          </p:cNvPr>
          <p:cNvCxnSpPr>
            <a:cxnSpLocks/>
          </p:cNvCxnSpPr>
          <p:nvPr/>
        </p:nvCxnSpPr>
        <p:spPr>
          <a:xfrm flipH="1">
            <a:off x="695326" y="577361"/>
            <a:ext cx="6462712" cy="17952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Imagen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7901" y="6035938"/>
            <a:ext cx="1628774" cy="347673"/>
          </a:xfrm>
          <a:prstGeom prst="rect">
            <a:avLst/>
          </a:prstGeom>
        </p:spPr>
      </p:pic>
      <p:cxnSp>
        <p:nvCxnSpPr>
          <p:cNvPr id="25" name="Straight Connector 31">
            <a:extLst>
              <a:ext uri="{FF2B5EF4-FFF2-40B4-BE49-F238E27FC236}">
                <a16:creationId xmlns="" xmlns:a16="http://schemas.microsoft.com/office/drawing/2014/main" id="{EB29FFE9-6109-47CE-54F6-42ABA938581C}"/>
              </a:ext>
            </a:extLst>
          </p:cNvPr>
          <p:cNvCxnSpPr>
            <a:cxnSpLocks/>
          </p:cNvCxnSpPr>
          <p:nvPr/>
        </p:nvCxnSpPr>
        <p:spPr>
          <a:xfrm flipH="1">
            <a:off x="695326" y="6209774"/>
            <a:ext cx="8435227" cy="17953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ángulo 29"/>
          <p:cNvSpPr/>
          <p:nvPr/>
        </p:nvSpPr>
        <p:spPr>
          <a:xfrm>
            <a:off x="695326" y="1366013"/>
            <a:ext cx="108545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15. ¿Qué tiempo dispone para la calendarización </a:t>
            </a:r>
            <a:r>
              <a:rPr lang="es-ES_tradnl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del proyecto</a:t>
            </a:r>
            <a:r>
              <a:rPr lang="es-ES_tradnl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?</a:t>
            </a:r>
            <a:endParaRPr lang="es-ES_tradnl" b="1" dirty="0" smtClean="0">
              <a:solidFill>
                <a:schemeClr val="tx1">
                  <a:lumMod val="85000"/>
                  <a:lumOff val="15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695326" y="3500920"/>
            <a:ext cx="110775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16. ¿Siguiendo una </a:t>
            </a:r>
            <a:r>
              <a:rPr lang="es-ES_tradnl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ínea</a:t>
            </a:r>
            <a:r>
              <a:rPr lang="es-ES_tradnl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 gráfica, qué busca para su </a:t>
            </a:r>
            <a:r>
              <a:rPr lang="es-ES_tradnl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empresa?</a:t>
            </a:r>
            <a:r>
              <a:rPr lang="es-ES_tradnl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  Ejemplos</a:t>
            </a:r>
            <a:r>
              <a:rPr lang="es-ES_tradnl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: minimalista, </a:t>
            </a:r>
            <a:r>
              <a:rPr lang="es-ES_tradnl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clasico</a:t>
            </a:r>
            <a:r>
              <a:rPr lang="es-ES_tradnl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, etc.</a:t>
            </a:r>
            <a:endParaRPr lang="es-ES_tradnl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695326" y="1870729"/>
            <a:ext cx="108545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Conteste aquí</a:t>
            </a:r>
          </a:p>
        </p:txBody>
      </p:sp>
      <p:sp>
        <p:nvSpPr>
          <p:cNvPr id="33" name="Rectángulo 32"/>
          <p:cNvSpPr/>
          <p:nvPr/>
        </p:nvSpPr>
        <p:spPr>
          <a:xfrm>
            <a:off x="695326" y="4005636"/>
            <a:ext cx="108545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Conteste aquí</a:t>
            </a:r>
          </a:p>
        </p:txBody>
      </p:sp>
      <p:sp>
        <p:nvSpPr>
          <p:cNvPr id="15" name="Google Shape;182;p22">
            <a:extLst>
              <a:ext uri="{FF2B5EF4-FFF2-40B4-BE49-F238E27FC236}">
                <a16:creationId xmlns="" xmlns:a16="http://schemas.microsoft.com/office/drawing/2014/main" id="{5E1A05FD-8C2F-481B-1423-FEC88B2F1BF9}"/>
              </a:ext>
            </a:extLst>
          </p:cNvPr>
          <p:cNvSpPr txBox="1"/>
          <p:nvPr/>
        </p:nvSpPr>
        <p:spPr>
          <a:xfrm>
            <a:off x="6096000" y="447764"/>
            <a:ext cx="4791075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nterstate" charset="0"/>
                <a:ea typeface="Interstate" charset="0"/>
                <a:cs typeface="Interstate" charset="0"/>
                <a:sym typeface="Quicksand"/>
              </a:rPr>
              <a:t>BRIEF DE PROYECTO</a:t>
            </a:r>
            <a:endParaRPr sz="1200" dirty="0">
              <a:solidFill>
                <a:schemeClr val="tx1">
                  <a:lumMod val="85000"/>
                  <a:lumOff val="15000"/>
                </a:schemeClr>
              </a:solidFill>
              <a:latin typeface="Interstate" charset="0"/>
              <a:ea typeface="Interstate" charset="0"/>
              <a:cs typeface="Interstate" charset="0"/>
              <a:sym typeface="Quicksand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057" y="6077038"/>
            <a:ext cx="1367429" cy="33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73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20">
            <a:extLst>
              <a:ext uri="{FF2B5EF4-FFF2-40B4-BE49-F238E27FC236}">
                <a16:creationId xmlns="" xmlns:a16="http://schemas.microsoft.com/office/drawing/2014/main" id="{19F379E5-33AF-F936-7628-335D84004E24}"/>
              </a:ext>
            </a:extLst>
          </p:cNvPr>
          <p:cNvGrpSpPr/>
          <p:nvPr/>
        </p:nvGrpSpPr>
        <p:grpSpPr>
          <a:xfrm>
            <a:off x="11299155" y="503765"/>
            <a:ext cx="197520" cy="142863"/>
            <a:chOff x="11206955" y="786981"/>
            <a:chExt cx="289720" cy="209550"/>
          </a:xfrm>
        </p:grpSpPr>
        <p:cxnSp>
          <p:nvCxnSpPr>
            <p:cNvPr id="19" name="Straight Connector 21">
              <a:extLst>
                <a:ext uri="{FF2B5EF4-FFF2-40B4-BE49-F238E27FC236}">
                  <a16:creationId xmlns="" xmlns:a16="http://schemas.microsoft.com/office/drawing/2014/main" id="{7C11DD8C-0CB8-C9EE-9C06-E8D57B6CDCCA}"/>
                </a:ext>
              </a:extLst>
            </p:cNvPr>
            <p:cNvCxnSpPr/>
            <p:nvPr/>
          </p:nvCxnSpPr>
          <p:spPr>
            <a:xfrm>
              <a:off x="11206955" y="894931"/>
              <a:ext cx="289720" cy="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22">
              <a:extLst>
                <a:ext uri="{FF2B5EF4-FFF2-40B4-BE49-F238E27FC236}">
                  <a16:creationId xmlns="" xmlns:a16="http://schemas.microsoft.com/office/drawing/2014/main" id="{4487E6E1-411D-D430-035E-FDE080638204}"/>
                </a:ext>
              </a:extLst>
            </p:cNvPr>
            <p:cNvCxnSpPr/>
            <p:nvPr/>
          </p:nvCxnSpPr>
          <p:spPr>
            <a:xfrm>
              <a:off x="11206955" y="786981"/>
              <a:ext cx="289720" cy="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3">
              <a:extLst>
                <a:ext uri="{FF2B5EF4-FFF2-40B4-BE49-F238E27FC236}">
                  <a16:creationId xmlns="" xmlns:a16="http://schemas.microsoft.com/office/drawing/2014/main" id="{8E4FE027-BFDA-0E6E-7E10-D51F8A61F6EE}"/>
                </a:ext>
              </a:extLst>
            </p:cNvPr>
            <p:cNvCxnSpPr/>
            <p:nvPr/>
          </p:nvCxnSpPr>
          <p:spPr>
            <a:xfrm>
              <a:off x="11206955" y="996531"/>
              <a:ext cx="289720" cy="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Straight Connector 31">
            <a:extLst>
              <a:ext uri="{FF2B5EF4-FFF2-40B4-BE49-F238E27FC236}">
                <a16:creationId xmlns="" xmlns:a16="http://schemas.microsoft.com/office/drawing/2014/main" id="{EB29FFE9-6109-47CE-54F6-42ABA938581C}"/>
              </a:ext>
            </a:extLst>
          </p:cNvPr>
          <p:cNvCxnSpPr>
            <a:cxnSpLocks/>
          </p:cNvCxnSpPr>
          <p:nvPr/>
        </p:nvCxnSpPr>
        <p:spPr>
          <a:xfrm flipH="1">
            <a:off x="695326" y="577361"/>
            <a:ext cx="6462712" cy="17952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Imagen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7901" y="6035938"/>
            <a:ext cx="1628774" cy="347673"/>
          </a:xfrm>
          <a:prstGeom prst="rect">
            <a:avLst/>
          </a:prstGeom>
        </p:spPr>
      </p:pic>
      <p:cxnSp>
        <p:nvCxnSpPr>
          <p:cNvPr id="25" name="Straight Connector 31">
            <a:extLst>
              <a:ext uri="{FF2B5EF4-FFF2-40B4-BE49-F238E27FC236}">
                <a16:creationId xmlns="" xmlns:a16="http://schemas.microsoft.com/office/drawing/2014/main" id="{EB29FFE9-6109-47CE-54F6-42ABA938581C}"/>
              </a:ext>
            </a:extLst>
          </p:cNvPr>
          <p:cNvCxnSpPr>
            <a:cxnSpLocks/>
          </p:cNvCxnSpPr>
          <p:nvPr/>
        </p:nvCxnSpPr>
        <p:spPr>
          <a:xfrm flipH="1">
            <a:off x="695326" y="6209774"/>
            <a:ext cx="8435227" cy="17953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ángulo 29"/>
          <p:cNvSpPr/>
          <p:nvPr/>
        </p:nvSpPr>
        <p:spPr>
          <a:xfrm>
            <a:off x="695326" y="1366013"/>
            <a:ext cx="108545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17. ¿Qué es lo que se intenta comunicar como empresa </a:t>
            </a:r>
            <a:r>
              <a:rPr lang="es-ES_tradnl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 porque</a:t>
            </a:r>
            <a:r>
              <a:rPr lang="es-ES_tradnl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? ¿Cuál es el valor </a:t>
            </a:r>
            <a:r>
              <a:rPr lang="es-ES_tradnl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diferencial?</a:t>
            </a:r>
          </a:p>
        </p:txBody>
      </p:sp>
      <p:sp>
        <p:nvSpPr>
          <p:cNvPr id="31" name="Rectángulo 30"/>
          <p:cNvSpPr/>
          <p:nvPr/>
        </p:nvSpPr>
        <p:spPr>
          <a:xfrm>
            <a:off x="695326" y="3500920"/>
            <a:ext cx="110775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18. ¿Cuáles son las referencias gráficas que </a:t>
            </a:r>
            <a:r>
              <a:rPr lang="es-ES_tradnl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consideras para </a:t>
            </a:r>
            <a:r>
              <a:rPr lang="es-ES_tradnl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este proyecto adecuadas y porque</a:t>
            </a:r>
            <a:r>
              <a:rPr lang="es-ES_tradnl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? </a:t>
            </a:r>
            <a:r>
              <a:rPr lang="es-ES_tradnl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(</a:t>
            </a:r>
            <a:r>
              <a:rPr lang="es-ES_tradnl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pueden ser marcas de competidores o marcas no relacionadas)</a:t>
            </a:r>
            <a:endParaRPr lang="es-ES_tradnl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695326" y="2096530"/>
            <a:ext cx="108545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Conteste aquí</a:t>
            </a:r>
          </a:p>
        </p:txBody>
      </p:sp>
      <p:sp>
        <p:nvSpPr>
          <p:cNvPr id="33" name="Rectángulo 32"/>
          <p:cNvSpPr/>
          <p:nvPr/>
        </p:nvSpPr>
        <p:spPr>
          <a:xfrm>
            <a:off x="695326" y="4220630"/>
            <a:ext cx="108545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Conteste aquí</a:t>
            </a:r>
          </a:p>
        </p:txBody>
      </p:sp>
      <p:sp>
        <p:nvSpPr>
          <p:cNvPr id="15" name="Google Shape;182;p22">
            <a:extLst>
              <a:ext uri="{FF2B5EF4-FFF2-40B4-BE49-F238E27FC236}">
                <a16:creationId xmlns="" xmlns:a16="http://schemas.microsoft.com/office/drawing/2014/main" id="{5E1A05FD-8C2F-481B-1423-FEC88B2F1BF9}"/>
              </a:ext>
            </a:extLst>
          </p:cNvPr>
          <p:cNvSpPr txBox="1"/>
          <p:nvPr/>
        </p:nvSpPr>
        <p:spPr>
          <a:xfrm>
            <a:off x="6096000" y="447764"/>
            <a:ext cx="4791075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nterstate" charset="0"/>
                <a:ea typeface="Interstate" charset="0"/>
                <a:cs typeface="Interstate" charset="0"/>
                <a:sym typeface="Quicksand"/>
              </a:rPr>
              <a:t>BRIEF DE PROYECTO</a:t>
            </a:r>
            <a:endParaRPr sz="1200" dirty="0">
              <a:solidFill>
                <a:schemeClr val="tx1">
                  <a:lumMod val="85000"/>
                  <a:lumOff val="15000"/>
                </a:schemeClr>
              </a:solidFill>
              <a:latin typeface="Interstate" charset="0"/>
              <a:ea typeface="Interstate" charset="0"/>
              <a:cs typeface="Interstate" charset="0"/>
              <a:sym typeface="Quicksand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057" y="6077038"/>
            <a:ext cx="1367429" cy="33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41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20">
            <a:extLst>
              <a:ext uri="{FF2B5EF4-FFF2-40B4-BE49-F238E27FC236}">
                <a16:creationId xmlns="" xmlns:a16="http://schemas.microsoft.com/office/drawing/2014/main" id="{19F379E5-33AF-F936-7628-335D84004E24}"/>
              </a:ext>
            </a:extLst>
          </p:cNvPr>
          <p:cNvGrpSpPr/>
          <p:nvPr/>
        </p:nvGrpSpPr>
        <p:grpSpPr>
          <a:xfrm>
            <a:off x="11299155" y="503765"/>
            <a:ext cx="197520" cy="142863"/>
            <a:chOff x="11206955" y="786981"/>
            <a:chExt cx="289720" cy="209550"/>
          </a:xfrm>
        </p:grpSpPr>
        <p:cxnSp>
          <p:nvCxnSpPr>
            <p:cNvPr id="19" name="Straight Connector 21">
              <a:extLst>
                <a:ext uri="{FF2B5EF4-FFF2-40B4-BE49-F238E27FC236}">
                  <a16:creationId xmlns="" xmlns:a16="http://schemas.microsoft.com/office/drawing/2014/main" id="{7C11DD8C-0CB8-C9EE-9C06-E8D57B6CDCCA}"/>
                </a:ext>
              </a:extLst>
            </p:cNvPr>
            <p:cNvCxnSpPr/>
            <p:nvPr/>
          </p:nvCxnSpPr>
          <p:spPr>
            <a:xfrm>
              <a:off x="11206955" y="894931"/>
              <a:ext cx="289720" cy="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22">
              <a:extLst>
                <a:ext uri="{FF2B5EF4-FFF2-40B4-BE49-F238E27FC236}">
                  <a16:creationId xmlns="" xmlns:a16="http://schemas.microsoft.com/office/drawing/2014/main" id="{4487E6E1-411D-D430-035E-FDE080638204}"/>
                </a:ext>
              </a:extLst>
            </p:cNvPr>
            <p:cNvCxnSpPr/>
            <p:nvPr/>
          </p:nvCxnSpPr>
          <p:spPr>
            <a:xfrm>
              <a:off x="11206955" y="786981"/>
              <a:ext cx="289720" cy="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3">
              <a:extLst>
                <a:ext uri="{FF2B5EF4-FFF2-40B4-BE49-F238E27FC236}">
                  <a16:creationId xmlns="" xmlns:a16="http://schemas.microsoft.com/office/drawing/2014/main" id="{8E4FE027-BFDA-0E6E-7E10-D51F8A61F6EE}"/>
                </a:ext>
              </a:extLst>
            </p:cNvPr>
            <p:cNvCxnSpPr/>
            <p:nvPr/>
          </p:nvCxnSpPr>
          <p:spPr>
            <a:xfrm>
              <a:off x="11206955" y="996531"/>
              <a:ext cx="289720" cy="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Straight Connector 31">
            <a:extLst>
              <a:ext uri="{FF2B5EF4-FFF2-40B4-BE49-F238E27FC236}">
                <a16:creationId xmlns="" xmlns:a16="http://schemas.microsoft.com/office/drawing/2014/main" id="{EB29FFE9-6109-47CE-54F6-42ABA938581C}"/>
              </a:ext>
            </a:extLst>
          </p:cNvPr>
          <p:cNvCxnSpPr>
            <a:cxnSpLocks/>
          </p:cNvCxnSpPr>
          <p:nvPr/>
        </p:nvCxnSpPr>
        <p:spPr>
          <a:xfrm flipH="1">
            <a:off x="695326" y="577361"/>
            <a:ext cx="6462712" cy="17952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Imagen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7901" y="6035938"/>
            <a:ext cx="1628774" cy="347673"/>
          </a:xfrm>
          <a:prstGeom prst="rect">
            <a:avLst/>
          </a:prstGeom>
        </p:spPr>
      </p:pic>
      <p:cxnSp>
        <p:nvCxnSpPr>
          <p:cNvPr id="25" name="Straight Connector 31">
            <a:extLst>
              <a:ext uri="{FF2B5EF4-FFF2-40B4-BE49-F238E27FC236}">
                <a16:creationId xmlns="" xmlns:a16="http://schemas.microsoft.com/office/drawing/2014/main" id="{EB29FFE9-6109-47CE-54F6-42ABA938581C}"/>
              </a:ext>
            </a:extLst>
          </p:cNvPr>
          <p:cNvCxnSpPr>
            <a:cxnSpLocks/>
          </p:cNvCxnSpPr>
          <p:nvPr/>
        </p:nvCxnSpPr>
        <p:spPr>
          <a:xfrm flipH="1">
            <a:off x="695326" y="6209774"/>
            <a:ext cx="8435227" cy="17953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ángulo 29"/>
          <p:cNvSpPr/>
          <p:nvPr/>
        </p:nvSpPr>
        <p:spPr>
          <a:xfrm>
            <a:off x="695326" y="1366013"/>
            <a:ext cx="108545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19. ¿Qué esperas de la marca gráficamente</a:t>
            </a:r>
            <a:r>
              <a:rPr lang="es-ES_tradnl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? </a:t>
            </a:r>
            <a:r>
              <a:rPr lang="es-ES_tradnl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(</a:t>
            </a:r>
            <a:r>
              <a:rPr lang="es-ES_tradnl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colores, estilos, ideologías, simbolismo, actitudes)</a:t>
            </a:r>
            <a:endParaRPr lang="es-ES_tradnl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695326" y="3500920"/>
            <a:ext cx="1107757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20. ¿Qué te gustaría que la marca no tuviera gráficamente? </a:t>
            </a:r>
            <a:endParaRPr lang="es-ES_tradnl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  <a:p>
            <a:r>
              <a:rPr lang="es-ES_tradnl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(colores, estilos, ideologías, simbolismo, actitudes)</a:t>
            </a:r>
          </a:p>
        </p:txBody>
      </p:sp>
      <p:sp>
        <p:nvSpPr>
          <p:cNvPr id="32" name="Rectángulo 31"/>
          <p:cNvSpPr/>
          <p:nvPr/>
        </p:nvSpPr>
        <p:spPr>
          <a:xfrm>
            <a:off x="695326" y="1856623"/>
            <a:ext cx="108545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Conteste aquí</a:t>
            </a:r>
          </a:p>
        </p:txBody>
      </p:sp>
      <p:sp>
        <p:nvSpPr>
          <p:cNvPr id="33" name="Rectángulo 32"/>
          <p:cNvSpPr/>
          <p:nvPr/>
        </p:nvSpPr>
        <p:spPr>
          <a:xfrm>
            <a:off x="695326" y="4220630"/>
            <a:ext cx="108545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Conteste aquí</a:t>
            </a:r>
          </a:p>
        </p:txBody>
      </p:sp>
      <p:sp>
        <p:nvSpPr>
          <p:cNvPr id="15" name="Google Shape;182;p22">
            <a:extLst>
              <a:ext uri="{FF2B5EF4-FFF2-40B4-BE49-F238E27FC236}">
                <a16:creationId xmlns="" xmlns:a16="http://schemas.microsoft.com/office/drawing/2014/main" id="{5E1A05FD-8C2F-481B-1423-FEC88B2F1BF9}"/>
              </a:ext>
            </a:extLst>
          </p:cNvPr>
          <p:cNvSpPr txBox="1"/>
          <p:nvPr/>
        </p:nvSpPr>
        <p:spPr>
          <a:xfrm>
            <a:off x="6096000" y="447764"/>
            <a:ext cx="4791075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nterstate" charset="0"/>
                <a:ea typeface="Interstate" charset="0"/>
                <a:cs typeface="Interstate" charset="0"/>
                <a:sym typeface="Quicksand"/>
              </a:rPr>
              <a:t>BRIEF DE PROYECTO</a:t>
            </a:r>
            <a:endParaRPr sz="1200" dirty="0">
              <a:solidFill>
                <a:schemeClr val="tx1">
                  <a:lumMod val="85000"/>
                  <a:lumOff val="15000"/>
                </a:schemeClr>
              </a:solidFill>
              <a:latin typeface="Interstate" charset="0"/>
              <a:ea typeface="Interstate" charset="0"/>
              <a:cs typeface="Interstate" charset="0"/>
              <a:sym typeface="Quicksand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057" y="6077038"/>
            <a:ext cx="1367429" cy="33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25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20">
            <a:extLst>
              <a:ext uri="{FF2B5EF4-FFF2-40B4-BE49-F238E27FC236}">
                <a16:creationId xmlns="" xmlns:a16="http://schemas.microsoft.com/office/drawing/2014/main" id="{19F379E5-33AF-F936-7628-335D84004E24}"/>
              </a:ext>
            </a:extLst>
          </p:cNvPr>
          <p:cNvGrpSpPr/>
          <p:nvPr/>
        </p:nvGrpSpPr>
        <p:grpSpPr>
          <a:xfrm>
            <a:off x="11299155" y="503765"/>
            <a:ext cx="197520" cy="142863"/>
            <a:chOff x="11206955" y="786981"/>
            <a:chExt cx="289720" cy="209550"/>
          </a:xfrm>
        </p:grpSpPr>
        <p:cxnSp>
          <p:nvCxnSpPr>
            <p:cNvPr id="19" name="Straight Connector 21">
              <a:extLst>
                <a:ext uri="{FF2B5EF4-FFF2-40B4-BE49-F238E27FC236}">
                  <a16:creationId xmlns="" xmlns:a16="http://schemas.microsoft.com/office/drawing/2014/main" id="{7C11DD8C-0CB8-C9EE-9C06-E8D57B6CDCCA}"/>
                </a:ext>
              </a:extLst>
            </p:cNvPr>
            <p:cNvCxnSpPr/>
            <p:nvPr/>
          </p:nvCxnSpPr>
          <p:spPr>
            <a:xfrm>
              <a:off x="11206955" y="894931"/>
              <a:ext cx="289720" cy="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22">
              <a:extLst>
                <a:ext uri="{FF2B5EF4-FFF2-40B4-BE49-F238E27FC236}">
                  <a16:creationId xmlns="" xmlns:a16="http://schemas.microsoft.com/office/drawing/2014/main" id="{4487E6E1-411D-D430-035E-FDE080638204}"/>
                </a:ext>
              </a:extLst>
            </p:cNvPr>
            <p:cNvCxnSpPr/>
            <p:nvPr/>
          </p:nvCxnSpPr>
          <p:spPr>
            <a:xfrm>
              <a:off x="11206955" y="786981"/>
              <a:ext cx="289720" cy="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3">
              <a:extLst>
                <a:ext uri="{FF2B5EF4-FFF2-40B4-BE49-F238E27FC236}">
                  <a16:creationId xmlns="" xmlns:a16="http://schemas.microsoft.com/office/drawing/2014/main" id="{8E4FE027-BFDA-0E6E-7E10-D51F8A61F6EE}"/>
                </a:ext>
              </a:extLst>
            </p:cNvPr>
            <p:cNvCxnSpPr/>
            <p:nvPr/>
          </p:nvCxnSpPr>
          <p:spPr>
            <a:xfrm>
              <a:off x="11206955" y="996531"/>
              <a:ext cx="289720" cy="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Straight Connector 31">
            <a:extLst>
              <a:ext uri="{FF2B5EF4-FFF2-40B4-BE49-F238E27FC236}">
                <a16:creationId xmlns="" xmlns:a16="http://schemas.microsoft.com/office/drawing/2014/main" id="{EB29FFE9-6109-47CE-54F6-42ABA938581C}"/>
              </a:ext>
            </a:extLst>
          </p:cNvPr>
          <p:cNvCxnSpPr>
            <a:cxnSpLocks/>
          </p:cNvCxnSpPr>
          <p:nvPr/>
        </p:nvCxnSpPr>
        <p:spPr>
          <a:xfrm flipH="1">
            <a:off x="695326" y="577361"/>
            <a:ext cx="6462712" cy="17952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Imagen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7901" y="6035938"/>
            <a:ext cx="1628774" cy="347673"/>
          </a:xfrm>
          <a:prstGeom prst="rect">
            <a:avLst/>
          </a:prstGeom>
        </p:spPr>
      </p:pic>
      <p:cxnSp>
        <p:nvCxnSpPr>
          <p:cNvPr id="25" name="Straight Connector 31">
            <a:extLst>
              <a:ext uri="{FF2B5EF4-FFF2-40B4-BE49-F238E27FC236}">
                <a16:creationId xmlns="" xmlns:a16="http://schemas.microsoft.com/office/drawing/2014/main" id="{EB29FFE9-6109-47CE-54F6-42ABA938581C}"/>
              </a:ext>
            </a:extLst>
          </p:cNvPr>
          <p:cNvCxnSpPr>
            <a:cxnSpLocks/>
          </p:cNvCxnSpPr>
          <p:nvPr/>
        </p:nvCxnSpPr>
        <p:spPr>
          <a:xfrm flipH="1">
            <a:off x="695326" y="6209774"/>
            <a:ext cx="8435227" cy="17953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ángulo 29"/>
          <p:cNvSpPr/>
          <p:nvPr/>
        </p:nvSpPr>
        <p:spPr>
          <a:xfrm>
            <a:off x="695326" y="1366013"/>
            <a:ext cx="1085451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21. </a:t>
            </a:r>
            <a:r>
              <a:rPr lang="es-ES_tradnl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¿Qué es lo que esperas que hagamos o </a:t>
            </a:r>
            <a:r>
              <a:rPr lang="es-ES_tradnl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soportes </a:t>
            </a:r>
            <a:r>
              <a:rPr lang="es-ES_tradnl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de su proyecto?</a:t>
            </a:r>
          </a:p>
          <a:p>
            <a:r>
              <a:rPr lang="es-ES_tradnl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(nombre, identidad </a:t>
            </a:r>
            <a:r>
              <a:rPr lang="es-ES_tradnl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corporativa, pagina web, </a:t>
            </a:r>
            <a:r>
              <a:rPr lang="es-ES_tradnl" sz="120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packarging</a:t>
            </a:r>
            <a:r>
              <a:rPr lang="es-ES_tradnl" sz="120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, </a:t>
            </a:r>
            <a:r>
              <a:rPr lang="es-ES_tradnl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etiquetas, etc.)</a:t>
            </a:r>
            <a:endParaRPr lang="es-ES_tradnl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695326" y="2007731"/>
            <a:ext cx="108545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Conteste aquí</a:t>
            </a:r>
          </a:p>
        </p:txBody>
      </p:sp>
      <p:sp>
        <p:nvSpPr>
          <p:cNvPr id="15" name="Google Shape;182;p22">
            <a:extLst>
              <a:ext uri="{FF2B5EF4-FFF2-40B4-BE49-F238E27FC236}">
                <a16:creationId xmlns="" xmlns:a16="http://schemas.microsoft.com/office/drawing/2014/main" id="{5E1A05FD-8C2F-481B-1423-FEC88B2F1BF9}"/>
              </a:ext>
            </a:extLst>
          </p:cNvPr>
          <p:cNvSpPr txBox="1"/>
          <p:nvPr/>
        </p:nvSpPr>
        <p:spPr>
          <a:xfrm>
            <a:off x="6096000" y="447764"/>
            <a:ext cx="4791075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nterstate" charset="0"/>
                <a:ea typeface="Interstate" charset="0"/>
                <a:cs typeface="Interstate" charset="0"/>
                <a:sym typeface="Quicksand"/>
              </a:rPr>
              <a:t>BRIEF DE PROYECTO</a:t>
            </a:r>
            <a:endParaRPr sz="1200" dirty="0">
              <a:solidFill>
                <a:schemeClr val="tx1">
                  <a:lumMod val="85000"/>
                  <a:lumOff val="15000"/>
                </a:schemeClr>
              </a:solidFill>
              <a:latin typeface="Interstate" charset="0"/>
              <a:ea typeface="Interstate" charset="0"/>
              <a:cs typeface="Interstate" charset="0"/>
              <a:sym typeface="Quicksand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057" y="6077038"/>
            <a:ext cx="1367429" cy="33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37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500063" y="508992"/>
            <a:ext cx="11129962" cy="5840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mtClean="0"/>
              <a:t> </a:t>
            </a:r>
            <a:endParaRPr lang="es-ES_tradnl" dirty="0"/>
          </a:p>
        </p:txBody>
      </p:sp>
      <p:sp>
        <p:nvSpPr>
          <p:cNvPr id="10" name="Rectangle 9"/>
          <p:cNvSpPr/>
          <p:nvPr/>
        </p:nvSpPr>
        <p:spPr>
          <a:xfrm>
            <a:off x="2013958" y="2204681"/>
            <a:ext cx="8164084" cy="236291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Google Shape;182;p22">
            <a:extLst>
              <a:ext uri="{FF2B5EF4-FFF2-40B4-BE49-F238E27FC236}">
                <a16:creationId xmlns="" xmlns:a16="http://schemas.microsoft.com/office/drawing/2014/main" id="{5E1A05FD-8C2F-481B-1423-FEC88B2F1BF9}"/>
              </a:ext>
            </a:extLst>
          </p:cNvPr>
          <p:cNvSpPr txBox="1"/>
          <p:nvPr/>
        </p:nvSpPr>
        <p:spPr>
          <a:xfrm>
            <a:off x="946484" y="909314"/>
            <a:ext cx="4791075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nterstate" charset="0"/>
                <a:ea typeface="Interstate" charset="0"/>
                <a:cs typeface="Interstate" charset="0"/>
                <a:sym typeface="Quicksand"/>
              </a:rPr>
              <a:t>WEBINAR. 19 DE OCTUBRE 2023</a:t>
            </a:r>
            <a:endParaRPr sz="1200" dirty="0">
              <a:solidFill>
                <a:schemeClr val="tx1">
                  <a:lumMod val="85000"/>
                  <a:lumOff val="15000"/>
                </a:schemeClr>
              </a:solidFill>
              <a:latin typeface="Interstate" charset="0"/>
              <a:ea typeface="Interstate" charset="0"/>
              <a:cs typeface="Interstate" charset="0"/>
              <a:sym typeface="Quicksand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909638" y="1946648"/>
            <a:ext cx="9861130" cy="19875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7600" b="1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nterstate" charset="0"/>
                <a:ea typeface="Interstate" charset="0"/>
                <a:cs typeface="Interstate" charset="0"/>
              </a:rPr>
              <a:t>MUCHAS </a:t>
            </a:r>
          </a:p>
          <a:p>
            <a:pPr>
              <a:lnSpc>
                <a:spcPct val="100000"/>
              </a:lnSpc>
            </a:pPr>
            <a:r>
              <a:rPr lang="en-US" sz="7600" b="1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nterstate" charset="0"/>
                <a:ea typeface="Interstate" charset="0"/>
                <a:cs typeface="Interstate" charset="0"/>
              </a:rPr>
              <a:t>GRACIAS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250" y="5371854"/>
            <a:ext cx="2371062" cy="58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81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20">
            <a:extLst>
              <a:ext uri="{FF2B5EF4-FFF2-40B4-BE49-F238E27FC236}">
                <a16:creationId xmlns="" xmlns:a16="http://schemas.microsoft.com/office/drawing/2014/main" id="{19F379E5-33AF-F936-7628-335D84004E24}"/>
              </a:ext>
            </a:extLst>
          </p:cNvPr>
          <p:cNvGrpSpPr/>
          <p:nvPr/>
        </p:nvGrpSpPr>
        <p:grpSpPr>
          <a:xfrm>
            <a:off x="11299155" y="503765"/>
            <a:ext cx="197520" cy="142863"/>
            <a:chOff x="11206955" y="786981"/>
            <a:chExt cx="289720" cy="209550"/>
          </a:xfrm>
        </p:grpSpPr>
        <p:cxnSp>
          <p:nvCxnSpPr>
            <p:cNvPr id="19" name="Straight Connector 21">
              <a:extLst>
                <a:ext uri="{FF2B5EF4-FFF2-40B4-BE49-F238E27FC236}">
                  <a16:creationId xmlns="" xmlns:a16="http://schemas.microsoft.com/office/drawing/2014/main" id="{7C11DD8C-0CB8-C9EE-9C06-E8D57B6CDCCA}"/>
                </a:ext>
              </a:extLst>
            </p:cNvPr>
            <p:cNvCxnSpPr/>
            <p:nvPr/>
          </p:nvCxnSpPr>
          <p:spPr>
            <a:xfrm>
              <a:off x="11206955" y="894931"/>
              <a:ext cx="289720" cy="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22">
              <a:extLst>
                <a:ext uri="{FF2B5EF4-FFF2-40B4-BE49-F238E27FC236}">
                  <a16:creationId xmlns="" xmlns:a16="http://schemas.microsoft.com/office/drawing/2014/main" id="{4487E6E1-411D-D430-035E-FDE080638204}"/>
                </a:ext>
              </a:extLst>
            </p:cNvPr>
            <p:cNvCxnSpPr/>
            <p:nvPr/>
          </p:nvCxnSpPr>
          <p:spPr>
            <a:xfrm>
              <a:off x="11206955" y="786981"/>
              <a:ext cx="289720" cy="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3">
              <a:extLst>
                <a:ext uri="{FF2B5EF4-FFF2-40B4-BE49-F238E27FC236}">
                  <a16:creationId xmlns="" xmlns:a16="http://schemas.microsoft.com/office/drawing/2014/main" id="{8E4FE027-BFDA-0E6E-7E10-D51F8A61F6EE}"/>
                </a:ext>
              </a:extLst>
            </p:cNvPr>
            <p:cNvCxnSpPr/>
            <p:nvPr/>
          </p:nvCxnSpPr>
          <p:spPr>
            <a:xfrm>
              <a:off x="11206955" y="996531"/>
              <a:ext cx="289720" cy="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Google Shape;182;p22">
            <a:extLst>
              <a:ext uri="{FF2B5EF4-FFF2-40B4-BE49-F238E27FC236}">
                <a16:creationId xmlns="" xmlns:a16="http://schemas.microsoft.com/office/drawing/2014/main" id="{5E1A05FD-8C2F-481B-1423-FEC88B2F1BF9}"/>
              </a:ext>
            </a:extLst>
          </p:cNvPr>
          <p:cNvSpPr txBox="1"/>
          <p:nvPr/>
        </p:nvSpPr>
        <p:spPr>
          <a:xfrm>
            <a:off x="6096000" y="447764"/>
            <a:ext cx="4791075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nterstate" charset="0"/>
                <a:ea typeface="Interstate" charset="0"/>
                <a:cs typeface="Interstate" charset="0"/>
                <a:sym typeface="Quicksand"/>
              </a:rPr>
              <a:t>BRIEF DE PROYECTO</a:t>
            </a:r>
            <a:endParaRPr sz="1200" dirty="0">
              <a:solidFill>
                <a:schemeClr val="tx1">
                  <a:lumMod val="85000"/>
                  <a:lumOff val="15000"/>
                </a:schemeClr>
              </a:solidFill>
              <a:latin typeface="Interstate" charset="0"/>
              <a:ea typeface="Interstate" charset="0"/>
              <a:cs typeface="Interstate" charset="0"/>
              <a:sym typeface="Quicksand"/>
            </a:endParaRPr>
          </a:p>
        </p:txBody>
      </p:sp>
      <p:cxnSp>
        <p:nvCxnSpPr>
          <p:cNvPr id="23" name="Straight Connector 31">
            <a:extLst>
              <a:ext uri="{FF2B5EF4-FFF2-40B4-BE49-F238E27FC236}">
                <a16:creationId xmlns="" xmlns:a16="http://schemas.microsoft.com/office/drawing/2014/main" id="{EB29FFE9-6109-47CE-54F6-42ABA938581C}"/>
              </a:ext>
            </a:extLst>
          </p:cNvPr>
          <p:cNvCxnSpPr>
            <a:cxnSpLocks/>
          </p:cNvCxnSpPr>
          <p:nvPr/>
        </p:nvCxnSpPr>
        <p:spPr>
          <a:xfrm flipH="1">
            <a:off x="695326" y="577361"/>
            <a:ext cx="6462712" cy="17952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Imagen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7901" y="6035938"/>
            <a:ext cx="1628774" cy="347673"/>
          </a:xfrm>
          <a:prstGeom prst="rect">
            <a:avLst/>
          </a:prstGeom>
        </p:spPr>
      </p:pic>
      <p:cxnSp>
        <p:nvCxnSpPr>
          <p:cNvPr id="25" name="Straight Connector 31">
            <a:extLst>
              <a:ext uri="{FF2B5EF4-FFF2-40B4-BE49-F238E27FC236}">
                <a16:creationId xmlns="" xmlns:a16="http://schemas.microsoft.com/office/drawing/2014/main" id="{EB29FFE9-6109-47CE-54F6-42ABA938581C}"/>
              </a:ext>
            </a:extLst>
          </p:cNvPr>
          <p:cNvCxnSpPr>
            <a:cxnSpLocks/>
          </p:cNvCxnSpPr>
          <p:nvPr/>
        </p:nvCxnSpPr>
        <p:spPr>
          <a:xfrm flipH="1">
            <a:off x="695326" y="6209774"/>
            <a:ext cx="8435227" cy="17953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ángulo 27"/>
          <p:cNvSpPr/>
          <p:nvPr/>
        </p:nvSpPr>
        <p:spPr>
          <a:xfrm>
            <a:off x="695326" y="1366013"/>
            <a:ext cx="10854513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Hola!</a:t>
            </a:r>
          </a:p>
          <a:p>
            <a:endParaRPr lang="es-ES_tradnl" sz="2000" dirty="0">
              <a:solidFill>
                <a:schemeClr val="tx1">
                  <a:lumMod val="85000"/>
                  <a:lumOff val="15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  <a:p>
            <a:r>
              <a:rPr lang="es-ES_tradn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Cuando </a:t>
            </a:r>
            <a:r>
              <a:rPr lang="es-ES_tradnl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tenemos que realizar un proyecto, sea cual </a:t>
            </a:r>
            <a:r>
              <a:rPr lang="es-ES_tradn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sea el </a:t>
            </a:r>
            <a:r>
              <a:rPr lang="es-ES_tradnl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punto de partida debe ser la recopilación </a:t>
            </a:r>
            <a:r>
              <a:rPr lang="es-ES_tradn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de información</a:t>
            </a:r>
            <a:r>
              <a:rPr lang="es-ES_tradnl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. </a:t>
            </a:r>
            <a:endParaRPr lang="es-ES_tradnl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  <a:p>
            <a:endParaRPr lang="es-ES_tradnl" sz="2000" dirty="0">
              <a:solidFill>
                <a:schemeClr val="tx1">
                  <a:lumMod val="85000"/>
                  <a:lumOff val="15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  <a:p>
            <a:r>
              <a:rPr lang="es-ES_tradn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Esto </a:t>
            </a:r>
            <a:r>
              <a:rPr lang="es-ES_tradnl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nos va a ayudar a establecer un </a:t>
            </a:r>
            <a:r>
              <a:rPr lang="es-ES_tradn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punto de </a:t>
            </a:r>
            <a:r>
              <a:rPr lang="es-ES_tradnl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partida y a definir metas que se tendrán que </a:t>
            </a:r>
            <a:r>
              <a:rPr lang="es-ES_tradn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cumplir con </a:t>
            </a:r>
            <a:r>
              <a:rPr lang="es-ES_tradnl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el proyecto en cuestión. Además nos proporciona</a:t>
            </a:r>
          </a:p>
          <a:p>
            <a:r>
              <a:rPr lang="es-ES_tradnl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una guía sobre cuales serán las posibles soluciones, </a:t>
            </a:r>
            <a:r>
              <a:rPr lang="es-ES_tradn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así citamos </a:t>
            </a:r>
            <a:r>
              <a:rPr lang="es-ES_tradnl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las características, metas y entorno, </a:t>
            </a:r>
            <a:r>
              <a:rPr lang="es-ES_tradn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agrandes rasgos </a:t>
            </a:r>
            <a:r>
              <a:rPr lang="es-ES_tradnl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de una empresa o producto</a:t>
            </a:r>
            <a:r>
              <a:rPr lang="es-ES_tradn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.</a:t>
            </a:r>
          </a:p>
          <a:p>
            <a:endParaRPr lang="es-ES_tradnl" sz="2000" dirty="0">
              <a:solidFill>
                <a:schemeClr val="tx1">
                  <a:lumMod val="85000"/>
                  <a:lumOff val="15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  <a:p>
            <a:r>
              <a:rPr lang="es-ES_tradnl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Nos permite conocer mejor al cliente y así tener un </a:t>
            </a:r>
            <a:r>
              <a:rPr lang="es-ES_tradn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mejor panorama </a:t>
            </a:r>
            <a:r>
              <a:rPr lang="es-ES_tradnl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para realizar una planeación más </a:t>
            </a:r>
            <a:r>
              <a:rPr lang="es-ES_tradn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efectiva. A </a:t>
            </a:r>
            <a:r>
              <a:rPr lang="es-ES_tradnl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continuación le pedimos si nos pudiera contestar </a:t>
            </a:r>
            <a:r>
              <a:rPr lang="es-ES_tradn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las siguientes </a:t>
            </a:r>
            <a:r>
              <a:rPr lang="es-ES_tradnl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preguntas para conocerle mejor.</a:t>
            </a:r>
            <a:endParaRPr lang="es-ES_tradnl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057" y="6077038"/>
            <a:ext cx="1367429" cy="33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9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20">
            <a:extLst>
              <a:ext uri="{FF2B5EF4-FFF2-40B4-BE49-F238E27FC236}">
                <a16:creationId xmlns="" xmlns:a16="http://schemas.microsoft.com/office/drawing/2014/main" id="{19F379E5-33AF-F936-7628-335D84004E24}"/>
              </a:ext>
            </a:extLst>
          </p:cNvPr>
          <p:cNvGrpSpPr/>
          <p:nvPr/>
        </p:nvGrpSpPr>
        <p:grpSpPr>
          <a:xfrm>
            <a:off x="11299155" y="503765"/>
            <a:ext cx="197520" cy="142863"/>
            <a:chOff x="11206955" y="786981"/>
            <a:chExt cx="289720" cy="209550"/>
          </a:xfrm>
        </p:grpSpPr>
        <p:cxnSp>
          <p:nvCxnSpPr>
            <p:cNvPr id="19" name="Straight Connector 21">
              <a:extLst>
                <a:ext uri="{FF2B5EF4-FFF2-40B4-BE49-F238E27FC236}">
                  <a16:creationId xmlns="" xmlns:a16="http://schemas.microsoft.com/office/drawing/2014/main" id="{7C11DD8C-0CB8-C9EE-9C06-E8D57B6CDCCA}"/>
                </a:ext>
              </a:extLst>
            </p:cNvPr>
            <p:cNvCxnSpPr/>
            <p:nvPr/>
          </p:nvCxnSpPr>
          <p:spPr>
            <a:xfrm>
              <a:off x="11206955" y="894931"/>
              <a:ext cx="289720" cy="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22">
              <a:extLst>
                <a:ext uri="{FF2B5EF4-FFF2-40B4-BE49-F238E27FC236}">
                  <a16:creationId xmlns="" xmlns:a16="http://schemas.microsoft.com/office/drawing/2014/main" id="{4487E6E1-411D-D430-035E-FDE080638204}"/>
                </a:ext>
              </a:extLst>
            </p:cNvPr>
            <p:cNvCxnSpPr/>
            <p:nvPr/>
          </p:nvCxnSpPr>
          <p:spPr>
            <a:xfrm>
              <a:off x="11206955" y="786981"/>
              <a:ext cx="289720" cy="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3">
              <a:extLst>
                <a:ext uri="{FF2B5EF4-FFF2-40B4-BE49-F238E27FC236}">
                  <a16:creationId xmlns="" xmlns:a16="http://schemas.microsoft.com/office/drawing/2014/main" id="{8E4FE027-BFDA-0E6E-7E10-D51F8A61F6EE}"/>
                </a:ext>
              </a:extLst>
            </p:cNvPr>
            <p:cNvCxnSpPr/>
            <p:nvPr/>
          </p:nvCxnSpPr>
          <p:spPr>
            <a:xfrm>
              <a:off x="11206955" y="996531"/>
              <a:ext cx="289720" cy="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Straight Connector 31">
            <a:extLst>
              <a:ext uri="{FF2B5EF4-FFF2-40B4-BE49-F238E27FC236}">
                <a16:creationId xmlns="" xmlns:a16="http://schemas.microsoft.com/office/drawing/2014/main" id="{EB29FFE9-6109-47CE-54F6-42ABA938581C}"/>
              </a:ext>
            </a:extLst>
          </p:cNvPr>
          <p:cNvCxnSpPr>
            <a:cxnSpLocks/>
          </p:cNvCxnSpPr>
          <p:nvPr/>
        </p:nvCxnSpPr>
        <p:spPr>
          <a:xfrm flipH="1">
            <a:off x="695326" y="577361"/>
            <a:ext cx="6462712" cy="17952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31">
            <a:extLst>
              <a:ext uri="{FF2B5EF4-FFF2-40B4-BE49-F238E27FC236}">
                <a16:creationId xmlns="" xmlns:a16="http://schemas.microsoft.com/office/drawing/2014/main" id="{EB29FFE9-6109-47CE-54F6-42ABA938581C}"/>
              </a:ext>
            </a:extLst>
          </p:cNvPr>
          <p:cNvCxnSpPr>
            <a:cxnSpLocks/>
          </p:cNvCxnSpPr>
          <p:nvPr/>
        </p:nvCxnSpPr>
        <p:spPr>
          <a:xfrm flipH="1">
            <a:off x="695326" y="6209774"/>
            <a:ext cx="8435227" cy="17953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ángulo 29"/>
          <p:cNvSpPr/>
          <p:nvPr/>
        </p:nvSpPr>
        <p:spPr>
          <a:xfrm>
            <a:off x="695326" y="1366013"/>
            <a:ext cx="108545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01 ¿Cuál es el tipo de actividad de la empresa o producto?</a:t>
            </a:r>
          </a:p>
        </p:txBody>
      </p:sp>
      <p:sp>
        <p:nvSpPr>
          <p:cNvPr id="31" name="Rectángulo 30"/>
          <p:cNvSpPr/>
          <p:nvPr/>
        </p:nvSpPr>
        <p:spPr>
          <a:xfrm>
            <a:off x="695326" y="3500920"/>
            <a:ext cx="108545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02 ¿Cuál </a:t>
            </a:r>
            <a:r>
              <a:rPr lang="es-ES_tradnl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es la historia de su empresa?</a:t>
            </a:r>
            <a:endParaRPr lang="es-ES_tradnl" b="1" dirty="0" smtClean="0">
              <a:solidFill>
                <a:schemeClr val="tx1">
                  <a:lumMod val="85000"/>
                  <a:lumOff val="15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695326" y="1870729"/>
            <a:ext cx="108545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Conteste aquí</a:t>
            </a:r>
          </a:p>
        </p:txBody>
      </p:sp>
      <p:sp>
        <p:nvSpPr>
          <p:cNvPr id="33" name="Rectángulo 32"/>
          <p:cNvSpPr/>
          <p:nvPr/>
        </p:nvSpPr>
        <p:spPr>
          <a:xfrm>
            <a:off x="695326" y="3936386"/>
            <a:ext cx="108545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Conteste aquí, a veces esta pregunta nos lleva a conceptos emocionales relacionados con la hitos o historia de las personas que forman la empresa.</a:t>
            </a:r>
          </a:p>
        </p:txBody>
      </p:sp>
      <p:sp>
        <p:nvSpPr>
          <p:cNvPr id="34" name="Google Shape;182;p22">
            <a:extLst>
              <a:ext uri="{FF2B5EF4-FFF2-40B4-BE49-F238E27FC236}">
                <a16:creationId xmlns="" xmlns:a16="http://schemas.microsoft.com/office/drawing/2014/main" id="{5E1A05FD-8C2F-481B-1423-FEC88B2F1BF9}"/>
              </a:ext>
            </a:extLst>
          </p:cNvPr>
          <p:cNvSpPr txBox="1"/>
          <p:nvPr/>
        </p:nvSpPr>
        <p:spPr>
          <a:xfrm>
            <a:off x="6096000" y="447764"/>
            <a:ext cx="4791075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nterstate" charset="0"/>
                <a:ea typeface="Interstate" charset="0"/>
                <a:cs typeface="Interstate" charset="0"/>
                <a:sym typeface="Quicksand"/>
              </a:rPr>
              <a:t>BRIEF DE PROYECTO</a:t>
            </a:r>
            <a:endParaRPr sz="1200" dirty="0">
              <a:solidFill>
                <a:schemeClr val="tx1">
                  <a:lumMod val="85000"/>
                  <a:lumOff val="15000"/>
                </a:schemeClr>
              </a:solidFill>
              <a:latin typeface="Interstate" charset="0"/>
              <a:ea typeface="Interstate" charset="0"/>
              <a:cs typeface="Interstate" charset="0"/>
              <a:sym typeface="Quicksand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057" y="6077038"/>
            <a:ext cx="1367429" cy="33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98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20">
            <a:extLst>
              <a:ext uri="{FF2B5EF4-FFF2-40B4-BE49-F238E27FC236}">
                <a16:creationId xmlns="" xmlns:a16="http://schemas.microsoft.com/office/drawing/2014/main" id="{19F379E5-33AF-F936-7628-335D84004E24}"/>
              </a:ext>
            </a:extLst>
          </p:cNvPr>
          <p:cNvGrpSpPr/>
          <p:nvPr/>
        </p:nvGrpSpPr>
        <p:grpSpPr>
          <a:xfrm>
            <a:off x="11299155" y="503765"/>
            <a:ext cx="197520" cy="142863"/>
            <a:chOff x="11206955" y="786981"/>
            <a:chExt cx="289720" cy="209550"/>
          </a:xfrm>
        </p:grpSpPr>
        <p:cxnSp>
          <p:nvCxnSpPr>
            <p:cNvPr id="19" name="Straight Connector 21">
              <a:extLst>
                <a:ext uri="{FF2B5EF4-FFF2-40B4-BE49-F238E27FC236}">
                  <a16:creationId xmlns="" xmlns:a16="http://schemas.microsoft.com/office/drawing/2014/main" id="{7C11DD8C-0CB8-C9EE-9C06-E8D57B6CDCCA}"/>
                </a:ext>
              </a:extLst>
            </p:cNvPr>
            <p:cNvCxnSpPr/>
            <p:nvPr/>
          </p:nvCxnSpPr>
          <p:spPr>
            <a:xfrm>
              <a:off x="11206955" y="894931"/>
              <a:ext cx="289720" cy="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22">
              <a:extLst>
                <a:ext uri="{FF2B5EF4-FFF2-40B4-BE49-F238E27FC236}">
                  <a16:creationId xmlns="" xmlns:a16="http://schemas.microsoft.com/office/drawing/2014/main" id="{4487E6E1-411D-D430-035E-FDE080638204}"/>
                </a:ext>
              </a:extLst>
            </p:cNvPr>
            <p:cNvCxnSpPr/>
            <p:nvPr/>
          </p:nvCxnSpPr>
          <p:spPr>
            <a:xfrm>
              <a:off x="11206955" y="786981"/>
              <a:ext cx="289720" cy="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3">
              <a:extLst>
                <a:ext uri="{FF2B5EF4-FFF2-40B4-BE49-F238E27FC236}">
                  <a16:creationId xmlns="" xmlns:a16="http://schemas.microsoft.com/office/drawing/2014/main" id="{8E4FE027-BFDA-0E6E-7E10-D51F8A61F6EE}"/>
                </a:ext>
              </a:extLst>
            </p:cNvPr>
            <p:cNvCxnSpPr/>
            <p:nvPr/>
          </p:nvCxnSpPr>
          <p:spPr>
            <a:xfrm>
              <a:off x="11206955" y="996531"/>
              <a:ext cx="289720" cy="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Straight Connector 31">
            <a:extLst>
              <a:ext uri="{FF2B5EF4-FFF2-40B4-BE49-F238E27FC236}">
                <a16:creationId xmlns="" xmlns:a16="http://schemas.microsoft.com/office/drawing/2014/main" id="{EB29FFE9-6109-47CE-54F6-42ABA938581C}"/>
              </a:ext>
            </a:extLst>
          </p:cNvPr>
          <p:cNvCxnSpPr>
            <a:cxnSpLocks/>
          </p:cNvCxnSpPr>
          <p:nvPr/>
        </p:nvCxnSpPr>
        <p:spPr>
          <a:xfrm flipH="1">
            <a:off x="695326" y="577361"/>
            <a:ext cx="6462712" cy="17952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Imagen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7901" y="6035938"/>
            <a:ext cx="1628774" cy="347673"/>
          </a:xfrm>
          <a:prstGeom prst="rect">
            <a:avLst/>
          </a:prstGeom>
        </p:spPr>
      </p:pic>
      <p:cxnSp>
        <p:nvCxnSpPr>
          <p:cNvPr id="25" name="Straight Connector 31">
            <a:extLst>
              <a:ext uri="{FF2B5EF4-FFF2-40B4-BE49-F238E27FC236}">
                <a16:creationId xmlns="" xmlns:a16="http://schemas.microsoft.com/office/drawing/2014/main" id="{EB29FFE9-6109-47CE-54F6-42ABA938581C}"/>
              </a:ext>
            </a:extLst>
          </p:cNvPr>
          <p:cNvCxnSpPr>
            <a:cxnSpLocks/>
          </p:cNvCxnSpPr>
          <p:nvPr/>
        </p:nvCxnSpPr>
        <p:spPr>
          <a:xfrm flipH="1">
            <a:off x="695326" y="6209774"/>
            <a:ext cx="8435227" cy="17953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ángulo 29"/>
          <p:cNvSpPr/>
          <p:nvPr/>
        </p:nvSpPr>
        <p:spPr>
          <a:xfrm>
            <a:off x="695326" y="1366013"/>
            <a:ext cx="108545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03 ¿Cuál </a:t>
            </a:r>
            <a:r>
              <a:rPr lang="es-ES_tradnl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es su misión?</a:t>
            </a:r>
            <a:endParaRPr lang="es-ES_tradnl" b="1" dirty="0" smtClean="0">
              <a:solidFill>
                <a:schemeClr val="tx1">
                  <a:lumMod val="85000"/>
                  <a:lumOff val="15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695326" y="3500920"/>
            <a:ext cx="110775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04. ¿Cuáles son las metas más importantes de la </a:t>
            </a:r>
            <a:r>
              <a:rPr lang="es-ES_tradnl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empresa o </a:t>
            </a:r>
            <a:r>
              <a:rPr lang="es-ES_tradnl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producto </a:t>
            </a:r>
            <a:endParaRPr lang="es-ES_tradnl" b="1" dirty="0" smtClean="0">
              <a:solidFill>
                <a:schemeClr val="tx1">
                  <a:lumMod val="85000"/>
                  <a:lumOff val="15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  <a:p>
            <a:r>
              <a:rPr lang="es-ES_tradnl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en </a:t>
            </a:r>
            <a:r>
              <a:rPr lang="es-ES_tradnl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orden de importancia?</a:t>
            </a:r>
            <a:endParaRPr lang="es-ES_tradnl" b="1" dirty="0" smtClean="0">
              <a:solidFill>
                <a:schemeClr val="tx1">
                  <a:lumMod val="85000"/>
                  <a:lumOff val="15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695326" y="1870729"/>
            <a:ext cx="108545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Conteste aquí, porque has nacido</a:t>
            </a:r>
          </a:p>
        </p:txBody>
      </p:sp>
      <p:sp>
        <p:nvSpPr>
          <p:cNvPr id="33" name="Rectángulo 32"/>
          <p:cNvSpPr/>
          <p:nvPr/>
        </p:nvSpPr>
        <p:spPr>
          <a:xfrm>
            <a:off x="695326" y="4207291"/>
            <a:ext cx="108545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Conteste aquí</a:t>
            </a:r>
          </a:p>
        </p:txBody>
      </p:sp>
      <p:sp>
        <p:nvSpPr>
          <p:cNvPr id="15" name="Google Shape;182;p22">
            <a:extLst>
              <a:ext uri="{FF2B5EF4-FFF2-40B4-BE49-F238E27FC236}">
                <a16:creationId xmlns="" xmlns:a16="http://schemas.microsoft.com/office/drawing/2014/main" id="{5E1A05FD-8C2F-481B-1423-FEC88B2F1BF9}"/>
              </a:ext>
            </a:extLst>
          </p:cNvPr>
          <p:cNvSpPr txBox="1"/>
          <p:nvPr/>
        </p:nvSpPr>
        <p:spPr>
          <a:xfrm>
            <a:off x="6096000" y="447764"/>
            <a:ext cx="4791075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nterstate" charset="0"/>
                <a:ea typeface="Interstate" charset="0"/>
                <a:cs typeface="Interstate" charset="0"/>
                <a:sym typeface="Quicksand"/>
              </a:rPr>
              <a:t>BRIEF DE PROYECTO</a:t>
            </a:r>
            <a:endParaRPr sz="1200" dirty="0">
              <a:solidFill>
                <a:schemeClr val="tx1">
                  <a:lumMod val="85000"/>
                  <a:lumOff val="15000"/>
                </a:schemeClr>
              </a:solidFill>
              <a:latin typeface="Interstate" charset="0"/>
              <a:ea typeface="Interstate" charset="0"/>
              <a:cs typeface="Interstate" charset="0"/>
              <a:sym typeface="Quicksand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057" y="6077038"/>
            <a:ext cx="1367429" cy="33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1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20">
            <a:extLst>
              <a:ext uri="{FF2B5EF4-FFF2-40B4-BE49-F238E27FC236}">
                <a16:creationId xmlns="" xmlns:a16="http://schemas.microsoft.com/office/drawing/2014/main" id="{19F379E5-33AF-F936-7628-335D84004E24}"/>
              </a:ext>
            </a:extLst>
          </p:cNvPr>
          <p:cNvGrpSpPr/>
          <p:nvPr/>
        </p:nvGrpSpPr>
        <p:grpSpPr>
          <a:xfrm>
            <a:off x="11299155" y="503765"/>
            <a:ext cx="197520" cy="142863"/>
            <a:chOff x="11206955" y="786981"/>
            <a:chExt cx="289720" cy="209550"/>
          </a:xfrm>
        </p:grpSpPr>
        <p:cxnSp>
          <p:nvCxnSpPr>
            <p:cNvPr id="19" name="Straight Connector 21">
              <a:extLst>
                <a:ext uri="{FF2B5EF4-FFF2-40B4-BE49-F238E27FC236}">
                  <a16:creationId xmlns="" xmlns:a16="http://schemas.microsoft.com/office/drawing/2014/main" id="{7C11DD8C-0CB8-C9EE-9C06-E8D57B6CDCCA}"/>
                </a:ext>
              </a:extLst>
            </p:cNvPr>
            <p:cNvCxnSpPr/>
            <p:nvPr/>
          </p:nvCxnSpPr>
          <p:spPr>
            <a:xfrm>
              <a:off x="11206955" y="894931"/>
              <a:ext cx="289720" cy="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22">
              <a:extLst>
                <a:ext uri="{FF2B5EF4-FFF2-40B4-BE49-F238E27FC236}">
                  <a16:creationId xmlns="" xmlns:a16="http://schemas.microsoft.com/office/drawing/2014/main" id="{4487E6E1-411D-D430-035E-FDE080638204}"/>
                </a:ext>
              </a:extLst>
            </p:cNvPr>
            <p:cNvCxnSpPr/>
            <p:nvPr/>
          </p:nvCxnSpPr>
          <p:spPr>
            <a:xfrm>
              <a:off x="11206955" y="786981"/>
              <a:ext cx="289720" cy="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3">
              <a:extLst>
                <a:ext uri="{FF2B5EF4-FFF2-40B4-BE49-F238E27FC236}">
                  <a16:creationId xmlns="" xmlns:a16="http://schemas.microsoft.com/office/drawing/2014/main" id="{8E4FE027-BFDA-0E6E-7E10-D51F8A61F6EE}"/>
                </a:ext>
              </a:extLst>
            </p:cNvPr>
            <p:cNvCxnSpPr/>
            <p:nvPr/>
          </p:nvCxnSpPr>
          <p:spPr>
            <a:xfrm>
              <a:off x="11206955" y="996531"/>
              <a:ext cx="289720" cy="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Straight Connector 31">
            <a:extLst>
              <a:ext uri="{FF2B5EF4-FFF2-40B4-BE49-F238E27FC236}">
                <a16:creationId xmlns="" xmlns:a16="http://schemas.microsoft.com/office/drawing/2014/main" id="{EB29FFE9-6109-47CE-54F6-42ABA938581C}"/>
              </a:ext>
            </a:extLst>
          </p:cNvPr>
          <p:cNvCxnSpPr>
            <a:cxnSpLocks/>
          </p:cNvCxnSpPr>
          <p:nvPr/>
        </p:nvCxnSpPr>
        <p:spPr>
          <a:xfrm flipH="1">
            <a:off x="695326" y="577361"/>
            <a:ext cx="6462712" cy="17952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Imagen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7901" y="6035938"/>
            <a:ext cx="1628774" cy="347673"/>
          </a:xfrm>
          <a:prstGeom prst="rect">
            <a:avLst/>
          </a:prstGeom>
        </p:spPr>
      </p:pic>
      <p:cxnSp>
        <p:nvCxnSpPr>
          <p:cNvPr id="25" name="Straight Connector 31">
            <a:extLst>
              <a:ext uri="{FF2B5EF4-FFF2-40B4-BE49-F238E27FC236}">
                <a16:creationId xmlns="" xmlns:a16="http://schemas.microsoft.com/office/drawing/2014/main" id="{EB29FFE9-6109-47CE-54F6-42ABA938581C}"/>
              </a:ext>
            </a:extLst>
          </p:cNvPr>
          <p:cNvCxnSpPr>
            <a:cxnSpLocks/>
          </p:cNvCxnSpPr>
          <p:nvPr/>
        </p:nvCxnSpPr>
        <p:spPr>
          <a:xfrm flipH="1">
            <a:off x="695326" y="6209774"/>
            <a:ext cx="8435227" cy="17953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ángulo 29"/>
          <p:cNvSpPr/>
          <p:nvPr/>
        </p:nvSpPr>
        <p:spPr>
          <a:xfrm>
            <a:off x="695326" y="1366013"/>
            <a:ext cx="108545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05. Describa sus productos o servicios</a:t>
            </a:r>
            <a:endParaRPr lang="es-ES_tradnl" b="1" dirty="0" smtClean="0">
              <a:solidFill>
                <a:schemeClr val="tx1">
                  <a:lumMod val="85000"/>
                  <a:lumOff val="15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695326" y="3500920"/>
            <a:ext cx="110775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06. Defina en una sola frase su empresa o producto</a:t>
            </a:r>
            <a:endParaRPr lang="es-ES_tradnl" b="1" dirty="0" smtClean="0">
              <a:solidFill>
                <a:schemeClr val="tx1">
                  <a:lumMod val="85000"/>
                  <a:lumOff val="15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695326" y="1870729"/>
            <a:ext cx="108545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Conteste aquí</a:t>
            </a:r>
          </a:p>
        </p:txBody>
      </p:sp>
      <p:sp>
        <p:nvSpPr>
          <p:cNvPr id="33" name="Rectángulo 32"/>
          <p:cNvSpPr/>
          <p:nvPr/>
        </p:nvSpPr>
        <p:spPr>
          <a:xfrm>
            <a:off x="695326" y="4005636"/>
            <a:ext cx="108545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Conteste aquí</a:t>
            </a:r>
          </a:p>
        </p:txBody>
      </p:sp>
      <p:sp>
        <p:nvSpPr>
          <p:cNvPr id="15" name="Google Shape;182;p22">
            <a:extLst>
              <a:ext uri="{FF2B5EF4-FFF2-40B4-BE49-F238E27FC236}">
                <a16:creationId xmlns="" xmlns:a16="http://schemas.microsoft.com/office/drawing/2014/main" id="{5E1A05FD-8C2F-481B-1423-FEC88B2F1BF9}"/>
              </a:ext>
            </a:extLst>
          </p:cNvPr>
          <p:cNvSpPr txBox="1"/>
          <p:nvPr/>
        </p:nvSpPr>
        <p:spPr>
          <a:xfrm>
            <a:off x="6096000" y="447764"/>
            <a:ext cx="4791075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nterstate" charset="0"/>
                <a:ea typeface="Interstate" charset="0"/>
                <a:cs typeface="Interstate" charset="0"/>
                <a:sym typeface="Quicksand"/>
              </a:rPr>
              <a:t>BRIEF DE PROYECTO</a:t>
            </a:r>
            <a:endParaRPr sz="1200" dirty="0">
              <a:solidFill>
                <a:schemeClr val="tx1">
                  <a:lumMod val="85000"/>
                  <a:lumOff val="15000"/>
                </a:schemeClr>
              </a:solidFill>
              <a:latin typeface="Interstate" charset="0"/>
              <a:ea typeface="Interstate" charset="0"/>
              <a:cs typeface="Interstate" charset="0"/>
              <a:sym typeface="Quicksand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057" y="6077038"/>
            <a:ext cx="1367429" cy="33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54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20">
            <a:extLst>
              <a:ext uri="{FF2B5EF4-FFF2-40B4-BE49-F238E27FC236}">
                <a16:creationId xmlns="" xmlns:a16="http://schemas.microsoft.com/office/drawing/2014/main" id="{19F379E5-33AF-F936-7628-335D84004E24}"/>
              </a:ext>
            </a:extLst>
          </p:cNvPr>
          <p:cNvGrpSpPr/>
          <p:nvPr/>
        </p:nvGrpSpPr>
        <p:grpSpPr>
          <a:xfrm>
            <a:off x="11299155" y="503765"/>
            <a:ext cx="197520" cy="142863"/>
            <a:chOff x="11206955" y="786981"/>
            <a:chExt cx="289720" cy="209550"/>
          </a:xfrm>
        </p:grpSpPr>
        <p:cxnSp>
          <p:nvCxnSpPr>
            <p:cNvPr id="19" name="Straight Connector 21">
              <a:extLst>
                <a:ext uri="{FF2B5EF4-FFF2-40B4-BE49-F238E27FC236}">
                  <a16:creationId xmlns="" xmlns:a16="http://schemas.microsoft.com/office/drawing/2014/main" id="{7C11DD8C-0CB8-C9EE-9C06-E8D57B6CDCCA}"/>
                </a:ext>
              </a:extLst>
            </p:cNvPr>
            <p:cNvCxnSpPr/>
            <p:nvPr/>
          </p:nvCxnSpPr>
          <p:spPr>
            <a:xfrm>
              <a:off x="11206955" y="894931"/>
              <a:ext cx="289720" cy="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22">
              <a:extLst>
                <a:ext uri="{FF2B5EF4-FFF2-40B4-BE49-F238E27FC236}">
                  <a16:creationId xmlns="" xmlns:a16="http://schemas.microsoft.com/office/drawing/2014/main" id="{4487E6E1-411D-D430-035E-FDE080638204}"/>
                </a:ext>
              </a:extLst>
            </p:cNvPr>
            <p:cNvCxnSpPr/>
            <p:nvPr/>
          </p:nvCxnSpPr>
          <p:spPr>
            <a:xfrm>
              <a:off x="11206955" y="786981"/>
              <a:ext cx="289720" cy="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3">
              <a:extLst>
                <a:ext uri="{FF2B5EF4-FFF2-40B4-BE49-F238E27FC236}">
                  <a16:creationId xmlns="" xmlns:a16="http://schemas.microsoft.com/office/drawing/2014/main" id="{8E4FE027-BFDA-0E6E-7E10-D51F8A61F6EE}"/>
                </a:ext>
              </a:extLst>
            </p:cNvPr>
            <p:cNvCxnSpPr/>
            <p:nvPr/>
          </p:nvCxnSpPr>
          <p:spPr>
            <a:xfrm>
              <a:off x="11206955" y="996531"/>
              <a:ext cx="289720" cy="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Straight Connector 31">
            <a:extLst>
              <a:ext uri="{FF2B5EF4-FFF2-40B4-BE49-F238E27FC236}">
                <a16:creationId xmlns="" xmlns:a16="http://schemas.microsoft.com/office/drawing/2014/main" id="{EB29FFE9-6109-47CE-54F6-42ABA938581C}"/>
              </a:ext>
            </a:extLst>
          </p:cNvPr>
          <p:cNvCxnSpPr>
            <a:cxnSpLocks/>
          </p:cNvCxnSpPr>
          <p:nvPr/>
        </p:nvCxnSpPr>
        <p:spPr>
          <a:xfrm flipH="1">
            <a:off x="695326" y="577361"/>
            <a:ext cx="6462712" cy="17952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Imagen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7901" y="6035938"/>
            <a:ext cx="1628774" cy="347673"/>
          </a:xfrm>
          <a:prstGeom prst="rect">
            <a:avLst/>
          </a:prstGeom>
        </p:spPr>
      </p:pic>
      <p:cxnSp>
        <p:nvCxnSpPr>
          <p:cNvPr id="25" name="Straight Connector 31">
            <a:extLst>
              <a:ext uri="{FF2B5EF4-FFF2-40B4-BE49-F238E27FC236}">
                <a16:creationId xmlns="" xmlns:a16="http://schemas.microsoft.com/office/drawing/2014/main" id="{EB29FFE9-6109-47CE-54F6-42ABA938581C}"/>
              </a:ext>
            </a:extLst>
          </p:cNvPr>
          <p:cNvCxnSpPr>
            <a:cxnSpLocks/>
          </p:cNvCxnSpPr>
          <p:nvPr/>
        </p:nvCxnSpPr>
        <p:spPr>
          <a:xfrm flipH="1">
            <a:off x="695326" y="6209774"/>
            <a:ext cx="8435227" cy="17953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ángulo 29"/>
          <p:cNvSpPr/>
          <p:nvPr/>
        </p:nvSpPr>
        <p:spPr>
          <a:xfrm>
            <a:off x="695326" y="1366013"/>
            <a:ext cx="108545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07. ¿Cuál es su mercado meta?</a:t>
            </a:r>
            <a:endParaRPr lang="es-ES_tradnl" b="1" dirty="0" smtClean="0">
              <a:solidFill>
                <a:schemeClr val="tx1">
                  <a:lumMod val="85000"/>
                  <a:lumOff val="15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695326" y="3500920"/>
            <a:ext cx="110775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08. ¿Cómo quiere ser percibido por sus clientes?</a:t>
            </a:r>
            <a:endParaRPr lang="es-ES_tradnl" b="1" dirty="0" smtClean="0">
              <a:solidFill>
                <a:schemeClr val="tx1">
                  <a:lumMod val="85000"/>
                  <a:lumOff val="15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695326" y="1870729"/>
            <a:ext cx="108545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Conteste aquí</a:t>
            </a:r>
          </a:p>
        </p:txBody>
      </p:sp>
      <p:sp>
        <p:nvSpPr>
          <p:cNvPr id="33" name="Rectángulo 32"/>
          <p:cNvSpPr/>
          <p:nvPr/>
        </p:nvSpPr>
        <p:spPr>
          <a:xfrm>
            <a:off x="695326" y="4005636"/>
            <a:ext cx="108545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Conteste aquí</a:t>
            </a:r>
          </a:p>
        </p:txBody>
      </p:sp>
      <p:sp>
        <p:nvSpPr>
          <p:cNvPr id="15" name="Google Shape;182;p22">
            <a:extLst>
              <a:ext uri="{FF2B5EF4-FFF2-40B4-BE49-F238E27FC236}">
                <a16:creationId xmlns="" xmlns:a16="http://schemas.microsoft.com/office/drawing/2014/main" id="{5E1A05FD-8C2F-481B-1423-FEC88B2F1BF9}"/>
              </a:ext>
            </a:extLst>
          </p:cNvPr>
          <p:cNvSpPr txBox="1"/>
          <p:nvPr/>
        </p:nvSpPr>
        <p:spPr>
          <a:xfrm>
            <a:off x="6096000" y="447764"/>
            <a:ext cx="4791075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nterstate" charset="0"/>
                <a:ea typeface="Interstate" charset="0"/>
                <a:cs typeface="Interstate" charset="0"/>
                <a:sym typeface="Quicksand"/>
              </a:rPr>
              <a:t>BRIEF DE PROYECTO</a:t>
            </a:r>
            <a:endParaRPr sz="1200" dirty="0">
              <a:solidFill>
                <a:schemeClr val="tx1">
                  <a:lumMod val="85000"/>
                  <a:lumOff val="15000"/>
                </a:schemeClr>
              </a:solidFill>
              <a:latin typeface="Interstate" charset="0"/>
              <a:ea typeface="Interstate" charset="0"/>
              <a:cs typeface="Interstate" charset="0"/>
              <a:sym typeface="Quicksand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057" y="6077038"/>
            <a:ext cx="1367429" cy="33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13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20">
            <a:extLst>
              <a:ext uri="{FF2B5EF4-FFF2-40B4-BE49-F238E27FC236}">
                <a16:creationId xmlns="" xmlns:a16="http://schemas.microsoft.com/office/drawing/2014/main" id="{19F379E5-33AF-F936-7628-335D84004E24}"/>
              </a:ext>
            </a:extLst>
          </p:cNvPr>
          <p:cNvGrpSpPr/>
          <p:nvPr/>
        </p:nvGrpSpPr>
        <p:grpSpPr>
          <a:xfrm>
            <a:off x="11299155" y="503765"/>
            <a:ext cx="197520" cy="142863"/>
            <a:chOff x="11206955" y="786981"/>
            <a:chExt cx="289720" cy="209550"/>
          </a:xfrm>
        </p:grpSpPr>
        <p:cxnSp>
          <p:nvCxnSpPr>
            <p:cNvPr id="19" name="Straight Connector 21">
              <a:extLst>
                <a:ext uri="{FF2B5EF4-FFF2-40B4-BE49-F238E27FC236}">
                  <a16:creationId xmlns="" xmlns:a16="http://schemas.microsoft.com/office/drawing/2014/main" id="{7C11DD8C-0CB8-C9EE-9C06-E8D57B6CDCCA}"/>
                </a:ext>
              </a:extLst>
            </p:cNvPr>
            <p:cNvCxnSpPr/>
            <p:nvPr/>
          </p:nvCxnSpPr>
          <p:spPr>
            <a:xfrm>
              <a:off x="11206955" y="894931"/>
              <a:ext cx="289720" cy="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22">
              <a:extLst>
                <a:ext uri="{FF2B5EF4-FFF2-40B4-BE49-F238E27FC236}">
                  <a16:creationId xmlns="" xmlns:a16="http://schemas.microsoft.com/office/drawing/2014/main" id="{4487E6E1-411D-D430-035E-FDE080638204}"/>
                </a:ext>
              </a:extLst>
            </p:cNvPr>
            <p:cNvCxnSpPr/>
            <p:nvPr/>
          </p:nvCxnSpPr>
          <p:spPr>
            <a:xfrm>
              <a:off x="11206955" y="786981"/>
              <a:ext cx="289720" cy="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3">
              <a:extLst>
                <a:ext uri="{FF2B5EF4-FFF2-40B4-BE49-F238E27FC236}">
                  <a16:creationId xmlns="" xmlns:a16="http://schemas.microsoft.com/office/drawing/2014/main" id="{8E4FE027-BFDA-0E6E-7E10-D51F8A61F6EE}"/>
                </a:ext>
              </a:extLst>
            </p:cNvPr>
            <p:cNvCxnSpPr/>
            <p:nvPr/>
          </p:nvCxnSpPr>
          <p:spPr>
            <a:xfrm>
              <a:off x="11206955" y="996531"/>
              <a:ext cx="289720" cy="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Straight Connector 31">
            <a:extLst>
              <a:ext uri="{FF2B5EF4-FFF2-40B4-BE49-F238E27FC236}">
                <a16:creationId xmlns="" xmlns:a16="http://schemas.microsoft.com/office/drawing/2014/main" id="{EB29FFE9-6109-47CE-54F6-42ABA938581C}"/>
              </a:ext>
            </a:extLst>
          </p:cNvPr>
          <p:cNvCxnSpPr>
            <a:cxnSpLocks/>
          </p:cNvCxnSpPr>
          <p:nvPr/>
        </p:nvCxnSpPr>
        <p:spPr>
          <a:xfrm flipH="1">
            <a:off x="695326" y="577361"/>
            <a:ext cx="6462712" cy="17952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Imagen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7901" y="6035938"/>
            <a:ext cx="1628774" cy="347673"/>
          </a:xfrm>
          <a:prstGeom prst="rect">
            <a:avLst/>
          </a:prstGeom>
        </p:spPr>
      </p:pic>
      <p:cxnSp>
        <p:nvCxnSpPr>
          <p:cNvPr id="25" name="Straight Connector 31">
            <a:extLst>
              <a:ext uri="{FF2B5EF4-FFF2-40B4-BE49-F238E27FC236}">
                <a16:creationId xmlns="" xmlns:a16="http://schemas.microsoft.com/office/drawing/2014/main" id="{EB29FFE9-6109-47CE-54F6-42ABA938581C}"/>
              </a:ext>
            </a:extLst>
          </p:cNvPr>
          <p:cNvCxnSpPr>
            <a:cxnSpLocks/>
          </p:cNvCxnSpPr>
          <p:nvPr/>
        </p:nvCxnSpPr>
        <p:spPr>
          <a:xfrm flipH="1">
            <a:off x="695326" y="6209774"/>
            <a:ext cx="8435227" cy="17953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ángulo 29"/>
          <p:cNvSpPr/>
          <p:nvPr/>
        </p:nvSpPr>
        <p:spPr>
          <a:xfrm>
            <a:off x="695326" y="1366013"/>
            <a:ext cx="108545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09. ¿Por qué sus clientes prefieren su producto o </a:t>
            </a:r>
            <a:r>
              <a:rPr lang="es-ES_tradnl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servicios entre </a:t>
            </a:r>
            <a:r>
              <a:rPr lang="es-ES_tradnl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otros?</a:t>
            </a:r>
            <a:endParaRPr lang="es-ES_tradnl" b="1" dirty="0" smtClean="0">
              <a:solidFill>
                <a:schemeClr val="tx1">
                  <a:lumMod val="85000"/>
                  <a:lumOff val="15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695326" y="3500920"/>
            <a:ext cx="110775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10. ¿Quiénes son sus competidores?</a:t>
            </a:r>
            <a:endParaRPr lang="es-ES_tradnl" b="1" dirty="0" smtClean="0">
              <a:solidFill>
                <a:schemeClr val="tx1">
                  <a:lumMod val="85000"/>
                  <a:lumOff val="15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695326" y="1870729"/>
            <a:ext cx="108545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Conteste aquí</a:t>
            </a:r>
          </a:p>
        </p:txBody>
      </p:sp>
      <p:sp>
        <p:nvSpPr>
          <p:cNvPr id="33" name="Rectángulo 32"/>
          <p:cNvSpPr/>
          <p:nvPr/>
        </p:nvSpPr>
        <p:spPr>
          <a:xfrm>
            <a:off x="695326" y="4005636"/>
            <a:ext cx="108545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Conteste aquí</a:t>
            </a:r>
          </a:p>
        </p:txBody>
      </p:sp>
      <p:sp>
        <p:nvSpPr>
          <p:cNvPr id="15" name="Google Shape;182;p22">
            <a:extLst>
              <a:ext uri="{FF2B5EF4-FFF2-40B4-BE49-F238E27FC236}">
                <a16:creationId xmlns="" xmlns:a16="http://schemas.microsoft.com/office/drawing/2014/main" id="{5E1A05FD-8C2F-481B-1423-FEC88B2F1BF9}"/>
              </a:ext>
            </a:extLst>
          </p:cNvPr>
          <p:cNvSpPr txBox="1"/>
          <p:nvPr/>
        </p:nvSpPr>
        <p:spPr>
          <a:xfrm>
            <a:off x="6096000" y="447764"/>
            <a:ext cx="4791075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nterstate" charset="0"/>
                <a:ea typeface="Interstate" charset="0"/>
                <a:cs typeface="Interstate" charset="0"/>
                <a:sym typeface="Quicksand"/>
              </a:rPr>
              <a:t>BRIEF DE PROYECTO</a:t>
            </a:r>
            <a:endParaRPr sz="1200" dirty="0">
              <a:solidFill>
                <a:schemeClr val="tx1">
                  <a:lumMod val="85000"/>
                  <a:lumOff val="15000"/>
                </a:schemeClr>
              </a:solidFill>
              <a:latin typeface="Interstate" charset="0"/>
              <a:ea typeface="Interstate" charset="0"/>
              <a:cs typeface="Interstate" charset="0"/>
              <a:sym typeface="Quicksand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057" y="6077038"/>
            <a:ext cx="1367429" cy="33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1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20">
            <a:extLst>
              <a:ext uri="{FF2B5EF4-FFF2-40B4-BE49-F238E27FC236}">
                <a16:creationId xmlns="" xmlns:a16="http://schemas.microsoft.com/office/drawing/2014/main" id="{19F379E5-33AF-F936-7628-335D84004E24}"/>
              </a:ext>
            </a:extLst>
          </p:cNvPr>
          <p:cNvGrpSpPr/>
          <p:nvPr/>
        </p:nvGrpSpPr>
        <p:grpSpPr>
          <a:xfrm>
            <a:off x="11299155" y="503765"/>
            <a:ext cx="197520" cy="142863"/>
            <a:chOff x="11206955" y="786981"/>
            <a:chExt cx="289720" cy="209550"/>
          </a:xfrm>
        </p:grpSpPr>
        <p:cxnSp>
          <p:nvCxnSpPr>
            <p:cNvPr id="19" name="Straight Connector 21">
              <a:extLst>
                <a:ext uri="{FF2B5EF4-FFF2-40B4-BE49-F238E27FC236}">
                  <a16:creationId xmlns="" xmlns:a16="http://schemas.microsoft.com/office/drawing/2014/main" id="{7C11DD8C-0CB8-C9EE-9C06-E8D57B6CDCCA}"/>
                </a:ext>
              </a:extLst>
            </p:cNvPr>
            <p:cNvCxnSpPr/>
            <p:nvPr/>
          </p:nvCxnSpPr>
          <p:spPr>
            <a:xfrm>
              <a:off x="11206955" y="894931"/>
              <a:ext cx="289720" cy="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22">
              <a:extLst>
                <a:ext uri="{FF2B5EF4-FFF2-40B4-BE49-F238E27FC236}">
                  <a16:creationId xmlns="" xmlns:a16="http://schemas.microsoft.com/office/drawing/2014/main" id="{4487E6E1-411D-D430-035E-FDE080638204}"/>
                </a:ext>
              </a:extLst>
            </p:cNvPr>
            <p:cNvCxnSpPr/>
            <p:nvPr/>
          </p:nvCxnSpPr>
          <p:spPr>
            <a:xfrm>
              <a:off x="11206955" y="786981"/>
              <a:ext cx="289720" cy="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3">
              <a:extLst>
                <a:ext uri="{FF2B5EF4-FFF2-40B4-BE49-F238E27FC236}">
                  <a16:creationId xmlns="" xmlns:a16="http://schemas.microsoft.com/office/drawing/2014/main" id="{8E4FE027-BFDA-0E6E-7E10-D51F8A61F6EE}"/>
                </a:ext>
              </a:extLst>
            </p:cNvPr>
            <p:cNvCxnSpPr/>
            <p:nvPr/>
          </p:nvCxnSpPr>
          <p:spPr>
            <a:xfrm>
              <a:off x="11206955" y="996531"/>
              <a:ext cx="289720" cy="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Straight Connector 31">
            <a:extLst>
              <a:ext uri="{FF2B5EF4-FFF2-40B4-BE49-F238E27FC236}">
                <a16:creationId xmlns="" xmlns:a16="http://schemas.microsoft.com/office/drawing/2014/main" id="{EB29FFE9-6109-47CE-54F6-42ABA938581C}"/>
              </a:ext>
            </a:extLst>
          </p:cNvPr>
          <p:cNvCxnSpPr>
            <a:cxnSpLocks/>
          </p:cNvCxnSpPr>
          <p:nvPr/>
        </p:nvCxnSpPr>
        <p:spPr>
          <a:xfrm flipH="1">
            <a:off x="695326" y="577361"/>
            <a:ext cx="6462712" cy="17952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Imagen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7901" y="6035938"/>
            <a:ext cx="1628774" cy="347673"/>
          </a:xfrm>
          <a:prstGeom prst="rect">
            <a:avLst/>
          </a:prstGeom>
        </p:spPr>
      </p:pic>
      <p:cxnSp>
        <p:nvCxnSpPr>
          <p:cNvPr id="25" name="Straight Connector 31">
            <a:extLst>
              <a:ext uri="{FF2B5EF4-FFF2-40B4-BE49-F238E27FC236}">
                <a16:creationId xmlns="" xmlns:a16="http://schemas.microsoft.com/office/drawing/2014/main" id="{EB29FFE9-6109-47CE-54F6-42ABA938581C}"/>
              </a:ext>
            </a:extLst>
          </p:cNvPr>
          <p:cNvCxnSpPr>
            <a:cxnSpLocks/>
          </p:cNvCxnSpPr>
          <p:nvPr/>
        </p:nvCxnSpPr>
        <p:spPr>
          <a:xfrm flipH="1">
            <a:off x="695326" y="6209774"/>
            <a:ext cx="8435227" cy="17953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ángulo 29"/>
          <p:cNvSpPr/>
          <p:nvPr/>
        </p:nvSpPr>
        <p:spPr>
          <a:xfrm>
            <a:off x="695326" y="1366013"/>
            <a:ext cx="108545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11. ¿Cuáles son sus ventajas contra la competencia?</a:t>
            </a:r>
            <a:endParaRPr lang="es-ES_tradnl" b="1" dirty="0" smtClean="0">
              <a:solidFill>
                <a:schemeClr val="tx1">
                  <a:lumMod val="85000"/>
                  <a:lumOff val="15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695326" y="3500920"/>
            <a:ext cx="110775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12. ¿Cuáles son sus desventajas contra la competencia?</a:t>
            </a:r>
            <a:endParaRPr lang="es-ES_tradnl" b="1" dirty="0" smtClean="0">
              <a:solidFill>
                <a:schemeClr val="tx1">
                  <a:lumMod val="85000"/>
                  <a:lumOff val="15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695326" y="1870729"/>
            <a:ext cx="108545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Conteste aquí</a:t>
            </a:r>
          </a:p>
        </p:txBody>
      </p:sp>
      <p:sp>
        <p:nvSpPr>
          <p:cNvPr id="33" name="Rectángulo 32"/>
          <p:cNvSpPr/>
          <p:nvPr/>
        </p:nvSpPr>
        <p:spPr>
          <a:xfrm>
            <a:off x="695326" y="4005636"/>
            <a:ext cx="108545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Conteste aquí</a:t>
            </a:r>
          </a:p>
        </p:txBody>
      </p:sp>
      <p:sp>
        <p:nvSpPr>
          <p:cNvPr id="15" name="Google Shape;182;p22">
            <a:extLst>
              <a:ext uri="{FF2B5EF4-FFF2-40B4-BE49-F238E27FC236}">
                <a16:creationId xmlns="" xmlns:a16="http://schemas.microsoft.com/office/drawing/2014/main" id="{5E1A05FD-8C2F-481B-1423-FEC88B2F1BF9}"/>
              </a:ext>
            </a:extLst>
          </p:cNvPr>
          <p:cNvSpPr txBox="1"/>
          <p:nvPr/>
        </p:nvSpPr>
        <p:spPr>
          <a:xfrm>
            <a:off x="6096000" y="447764"/>
            <a:ext cx="4791075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nterstate" charset="0"/>
                <a:ea typeface="Interstate" charset="0"/>
                <a:cs typeface="Interstate" charset="0"/>
                <a:sym typeface="Quicksand"/>
              </a:rPr>
              <a:t>BRIEF DE PROYECTO</a:t>
            </a:r>
            <a:endParaRPr sz="1200" dirty="0">
              <a:solidFill>
                <a:schemeClr val="tx1">
                  <a:lumMod val="85000"/>
                  <a:lumOff val="15000"/>
                </a:schemeClr>
              </a:solidFill>
              <a:latin typeface="Interstate" charset="0"/>
              <a:ea typeface="Interstate" charset="0"/>
              <a:cs typeface="Interstate" charset="0"/>
              <a:sym typeface="Quicksand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057" y="6077038"/>
            <a:ext cx="1367429" cy="33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48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20">
            <a:extLst>
              <a:ext uri="{FF2B5EF4-FFF2-40B4-BE49-F238E27FC236}">
                <a16:creationId xmlns="" xmlns:a16="http://schemas.microsoft.com/office/drawing/2014/main" id="{19F379E5-33AF-F936-7628-335D84004E24}"/>
              </a:ext>
            </a:extLst>
          </p:cNvPr>
          <p:cNvGrpSpPr/>
          <p:nvPr/>
        </p:nvGrpSpPr>
        <p:grpSpPr>
          <a:xfrm>
            <a:off x="11299155" y="503765"/>
            <a:ext cx="197520" cy="142863"/>
            <a:chOff x="11206955" y="786981"/>
            <a:chExt cx="289720" cy="209550"/>
          </a:xfrm>
        </p:grpSpPr>
        <p:cxnSp>
          <p:nvCxnSpPr>
            <p:cNvPr id="19" name="Straight Connector 21">
              <a:extLst>
                <a:ext uri="{FF2B5EF4-FFF2-40B4-BE49-F238E27FC236}">
                  <a16:creationId xmlns="" xmlns:a16="http://schemas.microsoft.com/office/drawing/2014/main" id="{7C11DD8C-0CB8-C9EE-9C06-E8D57B6CDCCA}"/>
                </a:ext>
              </a:extLst>
            </p:cNvPr>
            <p:cNvCxnSpPr/>
            <p:nvPr/>
          </p:nvCxnSpPr>
          <p:spPr>
            <a:xfrm>
              <a:off x="11206955" y="894931"/>
              <a:ext cx="289720" cy="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22">
              <a:extLst>
                <a:ext uri="{FF2B5EF4-FFF2-40B4-BE49-F238E27FC236}">
                  <a16:creationId xmlns="" xmlns:a16="http://schemas.microsoft.com/office/drawing/2014/main" id="{4487E6E1-411D-D430-035E-FDE080638204}"/>
                </a:ext>
              </a:extLst>
            </p:cNvPr>
            <p:cNvCxnSpPr/>
            <p:nvPr/>
          </p:nvCxnSpPr>
          <p:spPr>
            <a:xfrm>
              <a:off x="11206955" y="786981"/>
              <a:ext cx="289720" cy="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3">
              <a:extLst>
                <a:ext uri="{FF2B5EF4-FFF2-40B4-BE49-F238E27FC236}">
                  <a16:creationId xmlns="" xmlns:a16="http://schemas.microsoft.com/office/drawing/2014/main" id="{8E4FE027-BFDA-0E6E-7E10-D51F8A61F6EE}"/>
                </a:ext>
              </a:extLst>
            </p:cNvPr>
            <p:cNvCxnSpPr/>
            <p:nvPr/>
          </p:nvCxnSpPr>
          <p:spPr>
            <a:xfrm>
              <a:off x="11206955" y="996531"/>
              <a:ext cx="289720" cy="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Straight Connector 31">
            <a:extLst>
              <a:ext uri="{FF2B5EF4-FFF2-40B4-BE49-F238E27FC236}">
                <a16:creationId xmlns="" xmlns:a16="http://schemas.microsoft.com/office/drawing/2014/main" id="{EB29FFE9-6109-47CE-54F6-42ABA938581C}"/>
              </a:ext>
            </a:extLst>
          </p:cNvPr>
          <p:cNvCxnSpPr>
            <a:cxnSpLocks/>
          </p:cNvCxnSpPr>
          <p:nvPr/>
        </p:nvCxnSpPr>
        <p:spPr>
          <a:xfrm flipH="1">
            <a:off x="695326" y="577361"/>
            <a:ext cx="6462712" cy="17952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Imagen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7901" y="6035938"/>
            <a:ext cx="1628774" cy="347673"/>
          </a:xfrm>
          <a:prstGeom prst="rect">
            <a:avLst/>
          </a:prstGeom>
        </p:spPr>
      </p:pic>
      <p:cxnSp>
        <p:nvCxnSpPr>
          <p:cNvPr id="25" name="Straight Connector 31">
            <a:extLst>
              <a:ext uri="{FF2B5EF4-FFF2-40B4-BE49-F238E27FC236}">
                <a16:creationId xmlns="" xmlns:a16="http://schemas.microsoft.com/office/drawing/2014/main" id="{EB29FFE9-6109-47CE-54F6-42ABA938581C}"/>
              </a:ext>
            </a:extLst>
          </p:cNvPr>
          <p:cNvCxnSpPr>
            <a:cxnSpLocks/>
          </p:cNvCxnSpPr>
          <p:nvPr/>
        </p:nvCxnSpPr>
        <p:spPr>
          <a:xfrm flipH="1">
            <a:off x="695326" y="6209774"/>
            <a:ext cx="8435227" cy="17953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ángulo 29"/>
          <p:cNvSpPr/>
          <p:nvPr/>
        </p:nvSpPr>
        <p:spPr>
          <a:xfrm>
            <a:off x="695326" y="1366013"/>
            <a:ext cx="108545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13. Existe algún competidor al que </a:t>
            </a:r>
            <a:r>
              <a:rPr lang="es-ES_tradnl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admire ¿Cuál </a:t>
            </a:r>
            <a:r>
              <a:rPr lang="es-ES_tradnl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es y por qué?</a:t>
            </a:r>
            <a:endParaRPr lang="es-ES_tradnl" b="1" dirty="0" smtClean="0">
              <a:solidFill>
                <a:schemeClr val="tx1">
                  <a:lumMod val="85000"/>
                  <a:lumOff val="15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695326" y="3500920"/>
            <a:ext cx="110775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14. ¿Qué visión de su empresa tiene a corto y </a:t>
            </a:r>
            <a:r>
              <a:rPr lang="es-ES_tradnl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mediano plazo</a:t>
            </a:r>
            <a:r>
              <a:rPr lang="es-ES_tradnl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?</a:t>
            </a:r>
            <a:endParaRPr lang="es-ES_tradnl" b="1" dirty="0" smtClean="0">
              <a:solidFill>
                <a:schemeClr val="tx1">
                  <a:lumMod val="85000"/>
                  <a:lumOff val="15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695326" y="1870729"/>
            <a:ext cx="108545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Conteste aquí</a:t>
            </a:r>
          </a:p>
        </p:txBody>
      </p:sp>
      <p:sp>
        <p:nvSpPr>
          <p:cNvPr id="33" name="Rectángulo 32"/>
          <p:cNvSpPr/>
          <p:nvPr/>
        </p:nvSpPr>
        <p:spPr>
          <a:xfrm>
            <a:off x="695326" y="4005636"/>
            <a:ext cx="108545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Conteste aquí</a:t>
            </a:r>
          </a:p>
        </p:txBody>
      </p:sp>
      <p:sp>
        <p:nvSpPr>
          <p:cNvPr id="15" name="Google Shape;182;p22">
            <a:extLst>
              <a:ext uri="{FF2B5EF4-FFF2-40B4-BE49-F238E27FC236}">
                <a16:creationId xmlns="" xmlns:a16="http://schemas.microsoft.com/office/drawing/2014/main" id="{5E1A05FD-8C2F-481B-1423-FEC88B2F1BF9}"/>
              </a:ext>
            </a:extLst>
          </p:cNvPr>
          <p:cNvSpPr txBox="1"/>
          <p:nvPr/>
        </p:nvSpPr>
        <p:spPr>
          <a:xfrm>
            <a:off x="6096000" y="447764"/>
            <a:ext cx="4791075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nterstate" charset="0"/>
                <a:ea typeface="Interstate" charset="0"/>
                <a:cs typeface="Interstate" charset="0"/>
                <a:sym typeface="Quicksand"/>
              </a:rPr>
              <a:t>BRIEF DE PROYECTO</a:t>
            </a:r>
            <a:endParaRPr sz="1200" dirty="0">
              <a:solidFill>
                <a:schemeClr val="tx1">
                  <a:lumMod val="85000"/>
                  <a:lumOff val="15000"/>
                </a:schemeClr>
              </a:solidFill>
              <a:latin typeface="Interstate" charset="0"/>
              <a:ea typeface="Interstate" charset="0"/>
              <a:cs typeface="Interstate" charset="0"/>
              <a:sym typeface="Quicksand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057" y="6077038"/>
            <a:ext cx="1367429" cy="33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79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font1">
      <a:majorFont>
        <a:latin typeface="Montserrat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4396</TotalTime>
  <Words>570</Words>
  <Application>Microsoft Macintosh PowerPoint</Application>
  <PresentationFormat>Panorámica</PresentationFormat>
  <Paragraphs>84</Paragraphs>
  <Slides>14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1" baseType="lpstr">
      <vt:lpstr>Arial</vt:lpstr>
      <vt:lpstr>Calibri</vt:lpstr>
      <vt:lpstr>Interstate</vt:lpstr>
      <vt:lpstr>Lato</vt:lpstr>
      <vt:lpstr>Montserrat</vt:lpstr>
      <vt:lpstr>Quicksand</vt:lpstr>
      <vt:lpstr>Office Theme</vt:lpstr>
      <vt:lpstr>BRIEF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SDFSFSDFSDF</dc:title>
  <dc:creator>Wowok Prast</dc:creator>
  <cp:lastModifiedBy>Usuario de Microsoft Office</cp:lastModifiedBy>
  <cp:revision>192</cp:revision>
  <dcterms:created xsi:type="dcterms:W3CDTF">2018-01-06T18:40:28Z</dcterms:created>
  <dcterms:modified xsi:type="dcterms:W3CDTF">2023-10-20T09:51:33Z</dcterms:modified>
</cp:coreProperties>
</file>