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7" r:id="rId2"/>
    <p:sldId id="324" r:id="rId3"/>
    <p:sldId id="348" r:id="rId4"/>
    <p:sldId id="353" r:id="rId5"/>
    <p:sldId id="322" r:id="rId6"/>
    <p:sldId id="354" r:id="rId7"/>
    <p:sldId id="344" r:id="rId8"/>
    <p:sldId id="359" r:id="rId9"/>
    <p:sldId id="360" r:id="rId10"/>
    <p:sldId id="355" r:id="rId11"/>
    <p:sldId id="361" r:id="rId12"/>
    <p:sldId id="347" r:id="rId13"/>
    <p:sldId id="346" r:id="rId14"/>
    <p:sldId id="341" r:id="rId15"/>
    <p:sldId id="350" r:id="rId16"/>
    <p:sldId id="351" r:id="rId17"/>
    <p:sldId id="349" r:id="rId18"/>
    <p:sldId id="352" r:id="rId19"/>
    <p:sldId id="325" r:id="rId20"/>
    <p:sldId id="362" r:id="rId21"/>
    <p:sldId id="326" r:id="rId22"/>
    <p:sldId id="377" r:id="rId23"/>
    <p:sldId id="327" r:id="rId24"/>
    <p:sldId id="328" r:id="rId25"/>
    <p:sldId id="379" r:id="rId26"/>
    <p:sldId id="329" r:id="rId27"/>
    <p:sldId id="380" r:id="rId28"/>
    <p:sldId id="330" r:id="rId29"/>
    <p:sldId id="381" r:id="rId30"/>
    <p:sldId id="331" r:id="rId31"/>
    <p:sldId id="365" r:id="rId32"/>
    <p:sldId id="367" r:id="rId33"/>
    <p:sldId id="368" r:id="rId34"/>
    <p:sldId id="369" r:id="rId35"/>
    <p:sldId id="370" r:id="rId36"/>
    <p:sldId id="371" r:id="rId37"/>
    <p:sldId id="372" r:id="rId38"/>
    <p:sldId id="374" r:id="rId39"/>
    <p:sldId id="363" r:id="rId40"/>
    <p:sldId id="375" r:id="rId41"/>
    <p:sldId id="332" r:id="rId42"/>
    <p:sldId id="333" r:id="rId43"/>
    <p:sldId id="335" r:id="rId44"/>
    <p:sldId id="334" r:id="rId45"/>
    <p:sldId id="339" r:id="rId46"/>
    <p:sldId id="337" r:id="rId47"/>
    <p:sldId id="364" r:id="rId48"/>
    <p:sldId id="366" r:id="rId49"/>
    <p:sldId id="338" r:id="rId50"/>
    <p:sldId id="336" r:id="rId51"/>
    <p:sldId id="356" r:id="rId52"/>
    <p:sldId id="376" r:id="rId53"/>
    <p:sldId id="382" r:id="rId54"/>
    <p:sldId id="383" r:id="rId55"/>
    <p:sldId id="384" r:id="rId56"/>
    <p:sldId id="385" r:id="rId57"/>
    <p:sldId id="386" r:id="rId58"/>
    <p:sldId id="388" r:id="rId59"/>
    <p:sldId id="387" r:id="rId60"/>
    <p:sldId id="357" r:id="rId61"/>
    <p:sldId id="389" r:id="rId62"/>
    <p:sldId id="392" r:id="rId63"/>
    <p:sldId id="391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85E"/>
    <a:srgbClr val="5544E7"/>
    <a:srgbClr val="17DD91"/>
    <a:srgbClr val="FF7E79"/>
    <a:srgbClr val="FFAB00"/>
    <a:srgbClr val="D3A9F8"/>
    <a:srgbClr val="866755"/>
    <a:srgbClr val="76D6FF"/>
    <a:srgbClr val="73FEFF"/>
    <a:srgbClr val="FFB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70" autoAdjust="0"/>
    <p:restoredTop sz="95530" autoAdjust="0"/>
  </p:normalViewPr>
  <p:slideViewPr>
    <p:cSldViewPr snapToGrid="0" showGuides="1">
      <p:cViewPr>
        <p:scale>
          <a:sx n="90" d="100"/>
          <a:sy n="90" d="100"/>
        </p:scale>
        <p:origin x="584" y="2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9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2B41E-9643-4BD0-A049-AA59A9459EF1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5A893-4D34-448C-A3E8-AD5A80E096E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564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576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708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499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563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784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631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982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943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542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785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307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810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062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11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948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6524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092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895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9362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8648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8776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131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2860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6724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5184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3740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7033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8507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7126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593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5829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271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90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11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162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2921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2624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9450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9028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8139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7143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334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9879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408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4099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3099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11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0814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8865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941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5695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155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106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493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10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5A893-4D34-448C-A3E8-AD5A80E096E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55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290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926767" y="1756612"/>
            <a:ext cx="3669632" cy="3669632"/>
          </a:xfrm>
          <a:prstGeom prst="hexagon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3944" y="1612231"/>
            <a:ext cx="3669632" cy="3669632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458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42544" y="1900989"/>
            <a:ext cx="3669632" cy="3669632"/>
          </a:xfrm>
          <a:prstGeom prst="flowChartInputOutput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3944" y="1612231"/>
            <a:ext cx="3669632" cy="3669632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5208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601" y="695326"/>
            <a:ext cx="3676649" cy="548503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03965" y="695326"/>
            <a:ext cx="3676649" cy="548503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897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192714" y="0"/>
            <a:ext cx="2742973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" y="677865"/>
            <a:ext cx="7935687" cy="5502275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032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702128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856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184323" y="0"/>
            <a:ext cx="7007677" cy="687433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185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106887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106885" y="0"/>
            <a:ext cx="6085115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19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2514600"/>
            <a:ext cx="6106887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106885" y="2514600"/>
            <a:ext cx="6085115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873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3718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371849" y="0"/>
            <a:ext cx="33718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840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448300" y="0"/>
            <a:ext cx="33718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820149" y="0"/>
            <a:ext cx="33718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38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352800" y="0"/>
            <a:ext cx="54864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7670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253594" y="666752"/>
            <a:ext cx="7938407" cy="54959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021287" y="0"/>
            <a:ext cx="4558392" cy="6858000"/>
          </a:xfrm>
          <a:solidFill>
            <a:schemeClr val="accent1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10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32709" y="1134837"/>
            <a:ext cx="3069772" cy="459649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633109" y="1134837"/>
            <a:ext cx="3069772" cy="459649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595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608866" y="1134837"/>
            <a:ext cx="3069772" cy="459649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809266" y="1134837"/>
            <a:ext cx="3069772" cy="459649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436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334735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7357" y="1"/>
            <a:ext cx="3069772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347357" y="3437165"/>
            <a:ext cx="3069772" cy="34208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457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844644" y="0"/>
            <a:ext cx="334735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774871" y="1"/>
            <a:ext cx="3069772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74871" y="3437165"/>
            <a:ext cx="3069772" cy="34208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848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52576" y="0"/>
            <a:ext cx="5476875" cy="6858000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6881" y="685800"/>
            <a:ext cx="3671207" cy="5486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243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226505" y="0"/>
            <a:ext cx="5476875" cy="6858000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905751" y="685800"/>
            <a:ext cx="3671207" cy="5486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622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2" y="667265"/>
            <a:ext cx="10972799" cy="551935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99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3371851" cy="6858000"/>
          </a:xfrm>
          <a:solidFill>
            <a:schemeClr val="accent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6876" y="685800"/>
            <a:ext cx="5491845" cy="5486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1585122" y="0"/>
            <a:ext cx="606879" cy="61722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500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104897" y="204107"/>
            <a:ext cx="4585611" cy="6164036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13113" y="693964"/>
            <a:ext cx="5500009" cy="616403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22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930503" y="0"/>
            <a:ext cx="4330996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8573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566805" y="204107"/>
            <a:ext cx="4585611" cy="6164036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211534" y="693964"/>
            <a:ext cx="5500009" cy="616403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041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" y="0"/>
            <a:ext cx="519248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0559" y="0"/>
            <a:ext cx="519248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640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06238" y="0"/>
            <a:ext cx="519248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99514" y="0"/>
            <a:ext cx="5192487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7122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7021287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" y="3437164"/>
            <a:ext cx="7021287" cy="342083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4252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70714" y="0"/>
            <a:ext cx="7021287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70714" y="3437164"/>
            <a:ext cx="7021287" cy="342083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011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361037" y="302080"/>
            <a:ext cx="8526163" cy="623751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097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78087" y="310243"/>
            <a:ext cx="7633608" cy="623751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276725" cy="6858000"/>
          </a:xfrm>
          <a:solidFill>
            <a:schemeClr val="accent1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536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341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514600"/>
            <a:ext cx="12192000" cy="43434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4297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106887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106885" y="3437164"/>
            <a:ext cx="6085115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1471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15736" y="0"/>
            <a:ext cx="458152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585122" y="0"/>
            <a:ext cx="606879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3725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85114" y="0"/>
            <a:ext cx="6106887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3437164"/>
            <a:ext cx="6085115" cy="343716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1019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6576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534400" y="0"/>
            <a:ext cx="36576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2784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115050" y="0"/>
            <a:ext cx="36385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6286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9753602" y="0"/>
            <a:ext cx="2438399" cy="6858000"/>
          </a:xfrm>
          <a:solidFill>
            <a:schemeClr val="accent1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6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6623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657227"/>
            <a:ext cx="8848725" cy="5534025"/>
          </a:xfrm>
          <a:solidFill>
            <a:schemeClr val="accent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343275" y="0"/>
            <a:ext cx="55054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2438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" y="2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6701" y="2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153400" y="-1"/>
            <a:ext cx="4038600" cy="341947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336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670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153400" y="3438524"/>
            <a:ext cx="4038600" cy="341947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0090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7670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" y="1"/>
            <a:ext cx="4076700" cy="34385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076701" y="1"/>
            <a:ext cx="4076700" cy="34385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3391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3860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115301" y="3438527"/>
            <a:ext cx="4076700" cy="34194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4038601" y="1"/>
            <a:ext cx="4076700" cy="34385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8115301" y="1"/>
            <a:ext cx="4076700" cy="34385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453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0" y="1581150"/>
            <a:ext cx="3362325" cy="52768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581400" y="0"/>
            <a:ext cx="3362325" cy="52768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879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265696" y="115453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027947" y="115453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9790196" y="115453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265696" y="391678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27947" y="391678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790196" y="3916781"/>
            <a:ext cx="1804736" cy="1804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26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8829676" y="1581150"/>
            <a:ext cx="3362325" cy="52768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1126" y="0"/>
            <a:ext cx="3362325" cy="52768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119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6724650" y="0"/>
            <a:ext cx="5467351" cy="3429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336232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3362326" y="0"/>
            <a:ext cx="336232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6724650" y="3429000"/>
            <a:ext cx="5467351" cy="3429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97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517207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5172076" y="3429000"/>
            <a:ext cx="4572001" cy="3429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9744076" y="0"/>
            <a:ext cx="244792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172076" y="0"/>
            <a:ext cx="4572001" cy="3429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969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0" y="2524123"/>
            <a:ext cx="7943851" cy="433387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7943850" y="1"/>
            <a:ext cx="4248151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3810001" y="2"/>
            <a:ext cx="4133849" cy="252412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0" y="2"/>
            <a:ext cx="3810000" cy="252412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6612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7019925" y="0"/>
            <a:ext cx="5172075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3343275" y="2"/>
            <a:ext cx="3676651" cy="25050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0" y="2505077"/>
            <a:ext cx="4267200" cy="43529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" y="2"/>
            <a:ext cx="3343275" cy="25050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4267200" y="2505077"/>
            <a:ext cx="2752725" cy="43529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6321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952875" y="2"/>
            <a:ext cx="4267200" cy="43529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952875" y="4352927"/>
            <a:ext cx="4267200" cy="25050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1" y="0"/>
            <a:ext cx="3952875" cy="24955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1" y="2495552"/>
            <a:ext cx="3952875" cy="44291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8220076" y="0"/>
            <a:ext cx="3971925" cy="24955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8220076" y="2495552"/>
            <a:ext cx="3971925" cy="44291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991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0" y="1"/>
            <a:ext cx="10668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6857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0" y="1"/>
            <a:ext cx="12192000" cy="616267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25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18485" y="1467853"/>
            <a:ext cx="3982112" cy="3982112"/>
          </a:xfrm>
          <a:prstGeom prst="diamond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5663" y="1467853"/>
            <a:ext cx="3982112" cy="3982112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6721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902701" y="1900989"/>
            <a:ext cx="3669632" cy="3669632"/>
          </a:xfrm>
          <a:prstGeom prst="snip2DiagRect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3944" y="1612231"/>
            <a:ext cx="3669632" cy="3669632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595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42543" y="1804737"/>
            <a:ext cx="3669632" cy="3669632"/>
          </a:xfrm>
          <a:prstGeom prst="round2DiagRect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3944" y="1612231"/>
            <a:ext cx="3669632" cy="366963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2770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926767" y="1792705"/>
            <a:ext cx="3669632" cy="3669632"/>
          </a:xfrm>
          <a:prstGeom prst="ellipse">
            <a:avLst/>
          </a:prstGeom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3944" y="1612231"/>
            <a:ext cx="3669632" cy="36696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7656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theme" Target="../theme/theme1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08AB5-8A00-4802-9809-787E91751398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A4C99-69E5-49D6-A757-D7D4F9110D6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57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705" r:id="rId3"/>
    <p:sldLayoutId id="2147483650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0" r:id="rId20"/>
    <p:sldLayoutId id="2147483661" r:id="rId21"/>
    <p:sldLayoutId id="2147483662" r:id="rId22"/>
    <p:sldLayoutId id="2147483663" r:id="rId23"/>
    <p:sldLayoutId id="2147483664" r:id="rId24"/>
    <p:sldLayoutId id="2147483665" r:id="rId25"/>
    <p:sldLayoutId id="2147483666" r:id="rId26"/>
    <p:sldLayoutId id="2147483667" r:id="rId27"/>
    <p:sldLayoutId id="2147483668" r:id="rId28"/>
    <p:sldLayoutId id="2147483669" r:id="rId29"/>
    <p:sldLayoutId id="2147483670" r:id="rId30"/>
    <p:sldLayoutId id="2147483671" r:id="rId31"/>
    <p:sldLayoutId id="2147483672" r:id="rId32"/>
    <p:sldLayoutId id="2147483673" r:id="rId33"/>
    <p:sldLayoutId id="2147483674" r:id="rId34"/>
    <p:sldLayoutId id="2147483675" r:id="rId35"/>
    <p:sldLayoutId id="2147483676" r:id="rId36"/>
    <p:sldLayoutId id="2147483677" r:id="rId37"/>
    <p:sldLayoutId id="2147483678" r:id="rId38"/>
    <p:sldLayoutId id="2147483679" r:id="rId39"/>
    <p:sldLayoutId id="2147483680" r:id="rId40"/>
    <p:sldLayoutId id="2147483681" r:id="rId41"/>
    <p:sldLayoutId id="2147483682" r:id="rId42"/>
    <p:sldLayoutId id="2147483683" r:id="rId43"/>
    <p:sldLayoutId id="2147483690" r:id="rId44"/>
    <p:sldLayoutId id="2147483684" r:id="rId45"/>
    <p:sldLayoutId id="2147483685" r:id="rId46"/>
    <p:sldLayoutId id="2147483686" r:id="rId47"/>
    <p:sldLayoutId id="2147483687" r:id="rId48"/>
    <p:sldLayoutId id="2147483688" r:id="rId49"/>
    <p:sldLayoutId id="2147483689" r:id="rId50"/>
    <p:sldLayoutId id="2147483691" r:id="rId51"/>
    <p:sldLayoutId id="2147483692" r:id="rId52"/>
    <p:sldLayoutId id="2147483693" r:id="rId53"/>
    <p:sldLayoutId id="2147483694" r:id="rId54"/>
    <p:sldLayoutId id="2147483695" r:id="rId55"/>
    <p:sldLayoutId id="2147483696" r:id="rId56"/>
    <p:sldLayoutId id="2147483697" r:id="rId5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4.xml"/><Relationship Id="rId5" Type="http://schemas.openxmlformats.org/officeDocument/2006/relationships/image" Target="../media/image1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3.jp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28.jpg"/><Relationship Id="rId5" Type="http://schemas.openxmlformats.org/officeDocument/2006/relationships/image" Target="../media/image29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33.jpe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56" y="5329237"/>
            <a:ext cx="2067505" cy="51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9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5" y="2232961"/>
            <a:ext cx="10801349" cy="2339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PARA CREAR UNA MARCA COHERENTE </a:t>
            </a:r>
            <a:r>
              <a:rPr lang="es-ES" sz="3600" b="1" spc="300" smtClean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ES IMPORTANTE </a:t>
            </a:r>
            <a:r>
              <a:rPr lang="es-ES" sz="3600" b="1" spc="300" dirty="0" smtClean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LO QUE DICE, LO QUE HACE, DONDE SE MUEVE Y COMO IMPACTA A SU PÚBLICO REAL</a:t>
            </a:r>
          </a:p>
        </p:txBody>
      </p:sp>
      <p:sp>
        <p:nvSpPr>
          <p:cNvPr id="13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DALE SENTIDO A TU MARCA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5" y="2858603"/>
            <a:ext cx="10801349" cy="10717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smtClean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Y POR SUPUESTO,</a:t>
            </a:r>
          </a:p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CREAR SU UNIVERSO</a:t>
            </a:r>
          </a:p>
        </p:txBody>
      </p:sp>
      <p:sp>
        <p:nvSpPr>
          <p:cNvPr id="13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DALE SENTIDO A TU MARCA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8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D3A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mtClean="0"/>
              <a:t> </a:t>
            </a:r>
            <a:endParaRPr lang="es-ES_tradnl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909638" y="1123580"/>
            <a:ext cx="8731667" cy="198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600" b="1" spc="3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CONSTRUIR CON</a:t>
            </a:r>
          </a:p>
          <a:p>
            <a:pPr>
              <a:lnSpc>
                <a:spcPct val="100000"/>
              </a:lnSpc>
            </a:pPr>
            <a:r>
              <a:rPr lang="en-US" sz="7600" b="1" spc="3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NARRATIVA</a:t>
            </a:r>
            <a:endParaRPr lang="en-GB" sz="7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4" name="Google Shape;64;p2"/>
          <p:cNvSpPr/>
          <p:nvPr/>
        </p:nvSpPr>
        <p:spPr>
          <a:xfrm>
            <a:off x="10770768" y="5409147"/>
            <a:ext cx="78581" cy="157162"/>
          </a:xfrm>
          <a:custGeom>
            <a:avLst/>
            <a:gdLst/>
            <a:ahLst/>
            <a:cxnLst/>
            <a:rect l="l" t="t" r="r" b="b"/>
            <a:pathLst>
              <a:path w="124460" h="248920" extrusionOk="0">
                <a:moveTo>
                  <a:pt x="0" y="0"/>
                </a:moveTo>
                <a:lnTo>
                  <a:pt x="124373" y="124373"/>
                </a:lnTo>
                <a:lnTo>
                  <a:pt x="0" y="248746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" name="Google Shape;65;p2"/>
          <p:cNvSpPr/>
          <p:nvPr/>
        </p:nvSpPr>
        <p:spPr>
          <a:xfrm>
            <a:off x="10597834" y="5487728"/>
            <a:ext cx="234472" cy="45719"/>
          </a:xfrm>
          <a:custGeom>
            <a:avLst/>
            <a:gdLst/>
            <a:ahLst/>
            <a:cxnLst/>
            <a:rect l="l" t="t" r="r" b="b"/>
            <a:pathLst>
              <a:path w="410844" h="120000" extrusionOk="0">
                <a:moveTo>
                  <a:pt x="410406" y="0"/>
                </a:moveTo>
                <a:lnTo>
                  <a:pt x="0" y="0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" name="Google Shape;66;p2"/>
          <p:cNvSpPr/>
          <p:nvPr/>
        </p:nvSpPr>
        <p:spPr>
          <a:xfrm>
            <a:off x="10459361" y="5220676"/>
            <a:ext cx="533245" cy="533245"/>
          </a:xfrm>
          <a:custGeom>
            <a:avLst/>
            <a:gdLst/>
            <a:ahLst/>
            <a:cxnLst/>
            <a:rect l="l" t="t" r="r" b="b"/>
            <a:pathLst>
              <a:path w="876300" h="876300" extrusionOk="0">
                <a:moveTo>
                  <a:pt x="875711" y="437850"/>
                </a:moveTo>
                <a:lnTo>
                  <a:pt x="873142" y="485560"/>
                </a:lnTo>
                <a:lnTo>
                  <a:pt x="865612" y="531781"/>
                </a:lnTo>
                <a:lnTo>
                  <a:pt x="853389" y="576247"/>
                </a:lnTo>
                <a:lnTo>
                  <a:pt x="836739" y="618691"/>
                </a:lnTo>
                <a:lnTo>
                  <a:pt x="815931" y="658845"/>
                </a:lnTo>
                <a:lnTo>
                  <a:pt x="791230" y="696442"/>
                </a:lnTo>
                <a:lnTo>
                  <a:pt x="762905" y="731215"/>
                </a:lnTo>
                <a:lnTo>
                  <a:pt x="731222" y="762898"/>
                </a:lnTo>
                <a:lnTo>
                  <a:pt x="696448" y="791223"/>
                </a:lnTo>
                <a:lnTo>
                  <a:pt x="658850" y="815923"/>
                </a:lnTo>
                <a:lnTo>
                  <a:pt x="618697" y="836731"/>
                </a:lnTo>
                <a:lnTo>
                  <a:pt x="576254" y="853379"/>
                </a:lnTo>
                <a:lnTo>
                  <a:pt x="531789" y="865602"/>
                </a:lnTo>
                <a:lnTo>
                  <a:pt x="485569" y="873131"/>
                </a:lnTo>
                <a:lnTo>
                  <a:pt x="437861" y="875701"/>
                </a:lnTo>
                <a:lnTo>
                  <a:pt x="390151" y="873131"/>
                </a:lnTo>
                <a:lnTo>
                  <a:pt x="343929" y="865602"/>
                </a:lnTo>
                <a:lnTo>
                  <a:pt x="299462" y="853379"/>
                </a:lnTo>
                <a:lnTo>
                  <a:pt x="257018" y="836731"/>
                </a:lnTo>
                <a:lnTo>
                  <a:pt x="216863" y="815923"/>
                </a:lnTo>
                <a:lnTo>
                  <a:pt x="179265" y="791223"/>
                </a:lnTo>
                <a:lnTo>
                  <a:pt x="144490" y="762898"/>
                </a:lnTo>
                <a:lnTo>
                  <a:pt x="112807" y="731215"/>
                </a:lnTo>
                <a:lnTo>
                  <a:pt x="84481" y="696442"/>
                </a:lnTo>
                <a:lnTo>
                  <a:pt x="59780" y="658845"/>
                </a:lnTo>
                <a:lnTo>
                  <a:pt x="38971" y="618691"/>
                </a:lnTo>
                <a:lnTo>
                  <a:pt x="22322" y="576247"/>
                </a:lnTo>
                <a:lnTo>
                  <a:pt x="10099" y="531781"/>
                </a:lnTo>
                <a:lnTo>
                  <a:pt x="2569" y="485560"/>
                </a:lnTo>
                <a:lnTo>
                  <a:pt x="0" y="437850"/>
                </a:lnTo>
                <a:lnTo>
                  <a:pt x="2569" y="390140"/>
                </a:lnTo>
                <a:lnTo>
                  <a:pt x="10099" y="343919"/>
                </a:lnTo>
                <a:lnTo>
                  <a:pt x="22322" y="299453"/>
                </a:lnTo>
                <a:lnTo>
                  <a:pt x="38971" y="257009"/>
                </a:lnTo>
                <a:lnTo>
                  <a:pt x="59780" y="216855"/>
                </a:lnTo>
                <a:lnTo>
                  <a:pt x="84481" y="179258"/>
                </a:lnTo>
                <a:lnTo>
                  <a:pt x="112807" y="144485"/>
                </a:lnTo>
                <a:lnTo>
                  <a:pt x="144490" y="112802"/>
                </a:lnTo>
                <a:lnTo>
                  <a:pt x="179265" y="84477"/>
                </a:lnTo>
                <a:lnTo>
                  <a:pt x="216863" y="59777"/>
                </a:lnTo>
                <a:lnTo>
                  <a:pt x="257018" y="38970"/>
                </a:lnTo>
                <a:lnTo>
                  <a:pt x="299462" y="22321"/>
                </a:lnTo>
                <a:lnTo>
                  <a:pt x="343929" y="10098"/>
                </a:lnTo>
                <a:lnTo>
                  <a:pt x="390151" y="2569"/>
                </a:lnTo>
                <a:lnTo>
                  <a:pt x="437861" y="0"/>
                </a:lnTo>
                <a:lnTo>
                  <a:pt x="485569" y="2569"/>
                </a:lnTo>
                <a:lnTo>
                  <a:pt x="531789" y="10098"/>
                </a:lnTo>
                <a:lnTo>
                  <a:pt x="576254" y="22321"/>
                </a:lnTo>
                <a:lnTo>
                  <a:pt x="618697" y="38970"/>
                </a:lnTo>
                <a:lnTo>
                  <a:pt x="658850" y="59777"/>
                </a:lnTo>
                <a:lnTo>
                  <a:pt x="696448" y="84477"/>
                </a:lnTo>
                <a:lnTo>
                  <a:pt x="731222" y="112802"/>
                </a:lnTo>
                <a:lnTo>
                  <a:pt x="762905" y="144485"/>
                </a:lnTo>
                <a:lnTo>
                  <a:pt x="791230" y="179258"/>
                </a:lnTo>
                <a:lnTo>
                  <a:pt x="815931" y="216855"/>
                </a:lnTo>
                <a:lnTo>
                  <a:pt x="836739" y="257009"/>
                </a:lnTo>
                <a:lnTo>
                  <a:pt x="853389" y="299453"/>
                </a:lnTo>
                <a:lnTo>
                  <a:pt x="865612" y="343919"/>
                </a:lnTo>
                <a:lnTo>
                  <a:pt x="873142" y="390140"/>
                </a:lnTo>
                <a:lnTo>
                  <a:pt x="875711" y="437850"/>
                </a:lnTo>
                <a:close/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909637" y="5281871"/>
            <a:ext cx="8262937" cy="457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600" b="1" spc="3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02</a:t>
            </a:r>
            <a:endParaRPr lang="en-GB" sz="5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158954" y="5179504"/>
            <a:ext cx="7812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 smtClean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Construir una marca con una historia coherente</a:t>
            </a:r>
            <a:endParaRPr lang="es-ES_tradnl" sz="2000" dirty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y los fundamentos de la creación de una marca</a:t>
            </a:r>
          </a:p>
        </p:txBody>
      </p:sp>
    </p:spTree>
    <p:extLst>
      <p:ext uri="{BB962C8B-B14F-4D97-AF65-F5344CB8AC3E}">
        <p14:creationId xmlns:p14="http://schemas.microsoft.com/office/powerpoint/2010/main" val="9578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/>
          <p:cNvSpPr txBox="1">
            <a:spLocks/>
          </p:cNvSpPr>
          <p:nvPr/>
        </p:nvSpPr>
        <p:spPr>
          <a:xfrm>
            <a:off x="695326" y="1414808"/>
            <a:ext cx="10801349" cy="11099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CONSTRUIR UNA MARCA</a:t>
            </a:r>
          </a:p>
          <a:p>
            <a:pPr>
              <a:lnSpc>
                <a:spcPct val="100000"/>
              </a:lnSpc>
            </a:pPr>
            <a:r>
              <a:rPr lang="en-U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CON NARRATIVA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95327" y="3026699"/>
            <a:ext cx="99009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Lo más importante de la creación de una marca con narrativa, es generar una conexión y empatía con tu público real y potencial.</a:t>
            </a:r>
          </a:p>
          <a:p>
            <a:endParaRPr lang="es-ES_tradnl" sz="2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Esa conexión es la que los atraerá e influirá en su decisión de compra de tus productos o servicios.</a:t>
            </a:r>
            <a:endParaRPr lang="es-ES_tradnl" sz="2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18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9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4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95327" y="1860280"/>
            <a:ext cx="93361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Las personas somos seres emocionales o intuitivos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95326" y="981676"/>
            <a:ext cx="10801349" cy="535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EMPECEMOS POR</a:t>
            </a:r>
            <a:r>
              <a:rPr lang="mr-IN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…</a:t>
            </a:r>
            <a:endParaRPr lang="en-US" sz="3600" b="1" spc="300" dirty="0" smtClean="0">
              <a:solidFill>
                <a:srgbClr val="D3A9F7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3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1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95327" y="1860280"/>
            <a:ext cx="933618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Las personas somos seres emocionales o intuitivos</a:t>
            </a:r>
          </a:p>
          <a:p>
            <a:pPr marL="457200" indent="-457200">
              <a:buFontTx/>
              <a:buChar char="-"/>
            </a:pPr>
            <a:endParaRPr lang="es-ES_tradnl" sz="1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Las marcas provocan sentimientos.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95326" y="981676"/>
            <a:ext cx="10801349" cy="535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EMPECEMOS POR</a:t>
            </a:r>
            <a:r>
              <a:rPr lang="mr-IN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…</a:t>
            </a:r>
            <a:endParaRPr lang="en-US" sz="3600" b="1" spc="300" dirty="0" smtClean="0">
              <a:solidFill>
                <a:srgbClr val="D3A9F7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3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5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95327" y="1860280"/>
            <a:ext cx="933618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Las personas somos seres emocionales o intuitivos</a:t>
            </a:r>
          </a:p>
          <a:p>
            <a:pPr marL="457200" indent="-457200">
              <a:buFontTx/>
              <a:buChar char="-"/>
            </a:pPr>
            <a:endParaRPr lang="es-ES_tradnl" sz="1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Las marcas provocan sentimientos.</a:t>
            </a:r>
          </a:p>
          <a:p>
            <a:pPr marL="457200" indent="-457200">
              <a:buFontTx/>
              <a:buChar char="-"/>
            </a:pPr>
            <a:endParaRPr lang="es-ES_tradnl" sz="1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Las marcas son seres vivos, que sobreviven en el entorno y sin las condiciones correctas mueren.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95326" y="981676"/>
            <a:ext cx="10801349" cy="535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EMPECEMOS POR</a:t>
            </a:r>
            <a:r>
              <a:rPr lang="mr-IN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…</a:t>
            </a:r>
            <a:endParaRPr lang="en-US" sz="3600" b="1" spc="300" dirty="0" smtClean="0">
              <a:solidFill>
                <a:srgbClr val="D3A9F7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3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95327" y="1860280"/>
            <a:ext cx="933618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Las personas somos seres emocionales o intuitivos</a:t>
            </a:r>
          </a:p>
          <a:p>
            <a:pPr marL="457200" indent="-457200">
              <a:buFontTx/>
              <a:buChar char="-"/>
            </a:pPr>
            <a:endParaRPr lang="es-ES_tradnl" sz="1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Las marcas provocan sentimientos.</a:t>
            </a:r>
          </a:p>
          <a:p>
            <a:pPr marL="457200" indent="-457200">
              <a:buFontTx/>
              <a:buChar char="-"/>
            </a:pPr>
            <a:endParaRPr lang="es-ES_tradnl" sz="1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Las marcas son seres vivos, que sobreviven en el entorno y sin las condiciones correctas mueren.</a:t>
            </a:r>
          </a:p>
          <a:p>
            <a:pPr marL="457200" indent="-457200">
              <a:buFontTx/>
              <a:buChar char="-"/>
            </a:pPr>
            <a:endParaRPr lang="es-ES_tradnl" sz="1600" dirty="0" smtClean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Tu </a:t>
            </a:r>
            <a:r>
              <a:rPr lang="es-ES_tradnl" sz="2600" dirty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marca es lo que las personas perciben de ti y no lo que tú dices </a:t>
            </a: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ser.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95326" y="981676"/>
            <a:ext cx="10801349" cy="535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EMPECEMOS POR</a:t>
            </a:r>
            <a:r>
              <a:rPr lang="mr-IN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…</a:t>
            </a:r>
            <a:endParaRPr lang="en-US" sz="3600" b="1" spc="300" dirty="0" smtClean="0">
              <a:solidFill>
                <a:srgbClr val="D3A9F7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3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5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95327" y="1860280"/>
            <a:ext cx="933618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Las personas somos seres emocionales o intuitivos</a:t>
            </a:r>
          </a:p>
          <a:p>
            <a:pPr marL="457200" indent="-457200">
              <a:buFontTx/>
              <a:buChar char="-"/>
            </a:pPr>
            <a:endParaRPr lang="es-ES_tradnl" sz="1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Las marcas provocan sentimientos.</a:t>
            </a:r>
          </a:p>
          <a:p>
            <a:pPr marL="457200" indent="-457200">
              <a:buFontTx/>
              <a:buChar char="-"/>
            </a:pPr>
            <a:endParaRPr lang="es-ES_tradnl" sz="1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Las marcas son seres vivos, que sobreviven en el entorno y sin las condiciones correctas mueren.</a:t>
            </a:r>
          </a:p>
          <a:p>
            <a:pPr marL="457200" indent="-457200">
              <a:buFontTx/>
              <a:buChar char="-"/>
            </a:pPr>
            <a:endParaRPr lang="es-ES_tradnl" sz="1600" dirty="0" smtClean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Tu </a:t>
            </a:r>
            <a:r>
              <a:rPr lang="es-ES_tradnl" sz="2600" dirty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marca es lo que las personas perciben de ti y no lo que tú dices </a:t>
            </a: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ser.</a:t>
            </a:r>
          </a:p>
          <a:p>
            <a:pPr marL="457200" indent="-457200">
              <a:buFontTx/>
              <a:buChar char="-"/>
            </a:pPr>
            <a:endParaRPr lang="es-ES_tradnl" sz="1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Las marcas tienen que conectar y generar confianza.</a:t>
            </a:r>
          </a:p>
          <a:p>
            <a:pPr marL="457200" indent="-457200">
              <a:buFontTx/>
              <a:buChar char="-"/>
            </a:pPr>
            <a:endParaRPr lang="es-ES_tradnl" sz="2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95326" y="981676"/>
            <a:ext cx="10801349" cy="535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EMPECEMOS POR</a:t>
            </a:r>
            <a:r>
              <a:rPr lang="mr-IN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…</a:t>
            </a:r>
            <a:endParaRPr lang="en-US" sz="3600" b="1" spc="300" dirty="0" smtClean="0">
              <a:solidFill>
                <a:srgbClr val="D3A9F7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3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0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95327" y="2894645"/>
            <a:ext cx="93361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Competidores</a:t>
            </a:r>
          </a:p>
          <a:p>
            <a:pPr marL="457200" indent="-457200">
              <a:buFontTx/>
              <a:buChar char="-"/>
            </a:pPr>
            <a:endParaRPr lang="es-ES_tradnl" sz="1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Micro y macroeconomía</a:t>
            </a:r>
          </a:p>
          <a:p>
            <a:pPr marL="457200" indent="-457200">
              <a:buFontTx/>
              <a:buChar char="-"/>
            </a:pPr>
            <a:endParaRPr lang="es-ES_tradnl" sz="1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Tendencias</a:t>
            </a:r>
          </a:p>
          <a:p>
            <a:pPr marL="457200" indent="-457200">
              <a:buFontTx/>
              <a:buChar char="-"/>
            </a:pPr>
            <a:endParaRPr lang="es-ES_tradnl" sz="1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Cultural y social</a:t>
            </a:r>
          </a:p>
          <a:p>
            <a:pPr marL="457200" indent="-457200">
              <a:buFontTx/>
              <a:buChar char="-"/>
            </a:pPr>
            <a:endParaRPr lang="es-ES_tradnl" sz="1600" dirty="0" smtClean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95326" y="1464711"/>
            <a:ext cx="10801349" cy="535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LAS MARCAS VIVEN </a:t>
            </a:r>
          </a:p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EN UN CONTEXTO</a:t>
            </a:r>
            <a:endParaRPr lang="en-US" sz="3600" b="1" spc="300" dirty="0" smtClean="0">
              <a:solidFill>
                <a:srgbClr val="D3A9F7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3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7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17D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mtClean="0"/>
              <a:t> </a:t>
            </a:r>
            <a:endParaRPr lang="es-ES_tradnl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909638" y="1123580"/>
            <a:ext cx="8262937" cy="198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600" b="1" spc="3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DA SENTIDO</a:t>
            </a:r>
          </a:p>
          <a:p>
            <a:pPr>
              <a:lnSpc>
                <a:spcPct val="100000"/>
              </a:lnSpc>
            </a:pPr>
            <a:r>
              <a:rPr lang="en-US" sz="7600" b="1" spc="3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A TU MARCA</a:t>
            </a:r>
            <a:endParaRPr lang="en-GB" sz="7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4" name="Google Shape;64;p2"/>
          <p:cNvSpPr/>
          <p:nvPr/>
        </p:nvSpPr>
        <p:spPr>
          <a:xfrm>
            <a:off x="10770768" y="5409147"/>
            <a:ext cx="78581" cy="157162"/>
          </a:xfrm>
          <a:custGeom>
            <a:avLst/>
            <a:gdLst/>
            <a:ahLst/>
            <a:cxnLst/>
            <a:rect l="l" t="t" r="r" b="b"/>
            <a:pathLst>
              <a:path w="124460" h="248920" extrusionOk="0">
                <a:moveTo>
                  <a:pt x="0" y="0"/>
                </a:moveTo>
                <a:lnTo>
                  <a:pt x="124373" y="124373"/>
                </a:lnTo>
                <a:lnTo>
                  <a:pt x="0" y="248746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" name="Google Shape;65;p2"/>
          <p:cNvSpPr/>
          <p:nvPr/>
        </p:nvSpPr>
        <p:spPr>
          <a:xfrm>
            <a:off x="10597834" y="5487728"/>
            <a:ext cx="234472" cy="45719"/>
          </a:xfrm>
          <a:custGeom>
            <a:avLst/>
            <a:gdLst/>
            <a:ahLst/>
            <a:cxnLst/>
            <a:rect l="l" t="t" r="r" b="b"/>
            <a:pathLst>
              <a:path w="410844" h="120000" extrusionOk="0">
                <a:moveTo>
                  <a:pt x="410406" y="0"/>
                </a:moveTo>
                <a:lnTo>
                  <a:pt x="0" y="0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" name="Google Shape;66;p2"/>
          <p:cNvSpPr/>
          <p:nvPr/>
        </p:nvSpPr>
        <p:spPr>
          <a:xfrm>
            <a:off x="10459361" y="5220676"/>
            <a:ext cx="533245" cy="533245"/>
          </a:xfrm>
          <a:custGeom>
            <a:avLst/>
            <a:gdLst/>
            <a:ahLst/>
            <a:cxnLst/>
            <a:rect l="l" t="t" r="r" b="b"/>
            <a:pathLst>
              <a:path w="876300" h="876300" extrusionOk="0">
                <a:moveTo>
                  <a:pt x="875711" y="437850"/>
                </a:moveTo>
                <a:lnTo>
                  <a:pt x="873142" y="485560"/>
                </a:lnTo>
                <a:lnTo>
                  <a:pt x="865612" y="531781"/>
                </a:lnTo>
                <a:lnTo>
                  <a:pt x="853389" y="576247"/>
                </a:lnTo>
                <a:lnTo>
                  <a:pt x="836739" y="618691"/>
                </a:lnTo>
                <a:lnTo>
                  <a:pt x="815931" y="658845"/>
                </a:lnTo>
                <a:lnTo>
                  <a:pt x="791230" y="696442"/>
                </a:lnTo>
                <a:lnTo>
                  <a:pt x="762905" y="731215"/>
                </a:lnTo>
                <a:lnTo>
                  <a:pt x="731222" y="762898"/>
                </a:lnTo>
                <a:lnTo>
                  <a:pt x="696448" y="791223"/>
                </a:lnTo>
                <a:lnTo>
                  <a:pt x="658850" y="815923"/>
                </a:lnTo>
                <a:lnTo>
                  <a:pt x="618697" y="836731"/>
                </a:lnTo>
                <a:lnTo>
                  <a:pt x="576254" y="853379"/>
                </a:lnTo>
                <a:lnTo>
                  <a:pt x="531789" y="865602"/>
                </a:lnTo>
                <a:lnTo>
                  <a:pt x="485569" y="873131"/>
                </a:lnTo>
                <a:lnTo>
                  <a:pt x="437861" y="875701"/>
                </a:lnTo>
                <a:lnTo>
                  <a:pt x="390151" y="873131"/>
                </a:lnTo>
                <a:lnTo>
                  <a:pt x="343929" y="865602"/>
                </a:lnTo>
                <a:lnTo>
                  <a:pt x="299462" y="853379"/>
                </a:lnTo>
                <a:lnTo>
                  <a:pt x="257018" y="836731"/>
                </a:lnTo>
                <a:lnTo>
                  <a:pt x="216863" y="815923"/>
                </a:lnTo>
                <a:lnTo>
                  <a:pt x="179265" y="791223"/>
                </a:lnTo>
                <a:lnTo>
                  <a:pt x="144490" y="762898"/>
                </a:lnTo>
                <a:lnTo>
                  <a:pt x="112807" y="731215"/>
                </a:lnTo>
                <a:lnTo>
                  <a:pt x="84481" y="696442"/>
                </a:lnTo>
                <a:lnTo>
                  <a:pt x="59780" y="658845"/>
                </a:lnTo>
                <a:lnTo>
                  <a:pt x="38971" y="618691"/>
                </a:lnTo>
                <a:lnTo>
                  <a:pt x="22322" y="576247"/>
                </a:lnTo>
                <a:lnTo>
                  <a:pt x="10099" y="531781"/>
                </a:lnTo>
                <a:lnTo>
                  <a:pt x="2569" y="485560"/>
                </a:lnTo>
                <a:lnTo>
                  <a:pt x="0" y="437850"/>
                </a:lnTo>
                <a:lnTo>
                  <a:pt x="2569" y="390140"/>
                </a:lnTo>
                <a:lnTo>
                  <a:pt x="10099" y="343919"/>
                </a:lnTo>
                <a:lnTo>
                  <a:pt x="22322" y="299453"/>
                </a:lnTo>
                <a:lnTo>
                  <a:pt x="38971" y="257009"/>
                </a:lnTo>
                <a:lnTo>
                  <a:pt x="59780" y="216855"/>
                </a:lnTo>
                <a:lnTo>
                  <a:pt x="84481" y="179258"/>
                </a:lnTo>
                <a:lnTo>
                  <a:pt x="112807" y="144485"/>
                </a:lnTo>
                <a:lnTo>
                  <a:pt x="144490" y="112802"/>
                </a:lnTo>
                <a:lnTo>
                  <a:pt x="179265" y="84477"/>
                </a:lnTo>
                <a:lnTo>
                  <a:pt x="216863" y="59777"/>
                </a:lnTo>
                <a:lnTo>
                  <a:pt x="257018" y="38970"/>
                </a:lnTo>
                <a:lnTo>
                  <a:pt x="299462" y="22321"/>
                </a:lnTo>
                <a:lnTo>
                  <a:pt x="343929" y="10098"/>
                </a:lnTo>
                <a:lnTo>
                  <a:pt x="390151" y="2569"/>
                </a:lnTo>
                <a:lnTo>
                  <a:pt x="437861" y="0"/>
                </a:lnTo>
                <a:lnTo>
                  <a:pt x="485569" y="2569"/>
                </a:lnTo>
                <a:lnTo>
                  <a:pt x="531789" y="10098"/>
                </a:lnTo>
                <a:lnTo>
                  <a:pt x="576254" y="22321"/>
                </a:lnTo>
                <a:lnTo>
                  <a:pt x="618697" y="38970"/>
                </a:lnTo>
                <a:lnTo>
                  <a:pt x="658850" y="59777"/>
                </a:lnTo>
                <a:lnTo>
                  <a:pt x="696448" y="84477"/>
                </a:lnTo>
                <a:lnTo>
                  <a:pt x="731222" y="112802"/>
                </a:lnTo>
                <a:lnTo>
                  <a:pt x="762905" y="144485"/>
                </a:lnTo>
                <a:lnTo>
                  <a:pt x="791230" y="179258"/>
                </a:lnTo>
                <a:lnTo>
                  <a:pt x="815931" y="216855"/>
                </a:lnTo>
                <a:lnTo>
                  <a:pt x="836739" y="257009"/>
                </a:lnTo>
                <a:lnTo>
                  <a:pt x="853389" y="299453"/>
                </a:lnTo>
                <a:lnTo>
                  <a:pt x="865612" y="343919"/>
                </a:lnTo>
                <a:lnTo>
                  <a:pt x="873142" y="390140"/>
                </a:lnTo>
                <a:lnTo>
                  <a:pt x="875711" y="437850"/>
                </a:lnTo>
                <a:close/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909637" y="5281871"/>
            <a:ext cx="8262937" cy="457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600" b="1" spc="3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01</a:t>
            </a:r>
            <a:endParaRPr lang="en-GB" sz="5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158954" y="5179504"/>
            <a:ext cx="7812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Tu </a:t>
            </a:r>
            <a:r>
              <a:rPr lang="es-ES_tradnl" sz="2000" dirty="0" smtClean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producto o servicio, </a:t>
            </a:r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es solo eso</a:t>
            </a:r>
            <a:r>
              <a:rPr lang="es-ES_tradnl" sz="2000" dirty="0" smtClean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… sin una narrativa. Hay que darle </a:t>
            </a:r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alma, sentido y coherencia a todo lo que dice y hace.</a:t>
            </a:r>
            <a:endParaRPr lang="es-ES_tradnl" sz="2000" dirty="0" smtClean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2835368"/>
            <a:ext cx="10801349" cy="10949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FUNDAMENTOS DE LA</a:t>
            </a:r>
          </a:p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CREACIÓN DE UNA MARCA</a:t>
            </a:r>
            <a:endParaRPr lang="en-US" sz="3600" b="1" spc="300" dirty="0" smtClean="0">
              <a:solidFill>
                <a:srgbClr val="D3A9F7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3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6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95327" y="3224958"/>
            <a:ext cx="980682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Un nombre, un término.</a:t>
            </a:r>
          </a:p>
          <a:p>
            <a:pPr marL="457200" indent="-457200">
              <a:buFontTx/>
              <a:buChar char="-"/>
            </a:pPr>
            <a:endParaRPr lang="es-ES_tradnl" sz="1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Un símbolo o combinación con lo anterior.</a:t>
            </a:r>
          </a:p>
          <a:p>
            <a:pPr marL="457200" indent="-457200">
              <a:buFontTx/>
              <a:buChar char="-"/>
            </a:pPr>
            <a:endParaRPr lang="es-ES_tradnl" sz="1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Un diferenciador gráfico.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95326" y="1795024"/>
            <a:ext cx="10801349" cy="535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UNA MARCA ES</a:t>
            </a:r>
          </a:p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SU IDENTIDAD</a:t>
            </a:r>
            <a:endParaRPr lang="en-US" sz="3600" b="1" spc="300" dirty="0" smtClean="0">
              <a:solidFill>
                <a:srgbClr val="D3A9F7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3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5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95" y="1814513"/>
            <a:ext cx="3176060" cy="31760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006" y="1814513"/>
            <a:ext cx="3176060" cy="31760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317" y="1814513"/>
            <a:ext cx="3176060" cy="317606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95327" y="2862660"/>
            <a:ext cx="944375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En la actualidad las marcas no </a:t>
            </a:r>
            <a:r>
              <a:rPr lang="es-ES_tradnl" sz="260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solo se trata de </a:t>
            </a: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productos y ventas, sino </a:t>
            </a:r>
            <a:r>
              <a:rPr lang="es-ES_tradnl" sz="260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de que se trata de que </a:t>
            </a: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los consumidores tengan una satisfacción.</a:t>
            </a:r>
          </a:p>
          <a:p>
            <a:pPr marL="457200" indent="-457200">
              <a:buFontTx/>
              <a:buChar char="-"/>
            </a:pPr>
            <a:endParaRPr lang="es-ES_tradnl" sz="1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El propósito.</a:t>
            </a:r>
          </a:p>
          <a:p>
            <a:pPr marL="457200" indent="-457200">
              <a:buFontTx/>
              <a:buChar char="-"/>
            </a:pPr>
            <a:endParaRPr lang="es-ES_tradnl" sz="1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El significado.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95326" y="1432726"/>
            <a:ext cx="10801349" cy="535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UNA MARCA ES</a:t>
            </a:r>
          </a:p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UN SISTEMA HOLÍSTICO</a:t>
            </a:r>
            <a:endParaRPr lang="en-US" sz="3600" b="1" spc="300" dirty="0" smtClean="0">
              <a:solidFill>
                <a:srgbClr val="D3A9F7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4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3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95327" y="3486864"/>
            <a:ext cx="980682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Sentimiento de pertenencia</a:t>
            </a:r>
          </a:p>
          <a:p>
            <a:pPr marL="457200" indent="-457200">
              <a:buFontTx/>
              <a:buChar char="-"/>
            </a:pPr>
            <a:endParaRPr lang="es-ES_tradnl" sz="1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Tribus urbanas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95326" y="2056930"/>
            <a:ext cx="10801349" cy="535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UNA MARCA PUEDE DEFINIRSE</a:t>
            </a:r>
          </a:p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POR SU GRUPO SOCIAL</a:t>
            </a:r>
            <a:endParaRPr lang="en-US" sz="3600" b="1" spc="300" dirty="0" smtClean="0">
              <a:solidFill>
                <a:srgbClr val="D3A9F7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3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0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25" y="2082622"/>
            <a:ext cx="4693054" cy="263984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569" y="1967489"/>
            <a:ext cx="5331936" cy="275497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0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95327" y="3164135"/>
            <a:ext cx="980682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Un contrato entre la marca y el consumidor.</a:t>
            </a:r>
          </a:p>
          <a:p>
            <a:pPr marL="457200" indent="-457200">
              <a:buFontTx/>
              <a:buChar char="-"/>
            </a:pPr>
            <a:endParaRPr lang="es-ES_tradnl" sz="1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Un conjunto de expectativas, recuerdos, historias y relaciones que en conjunto hayamos tenido con la marca y que influyen en nuestra decisión de compra y en nuestra lealtad hacia la marca.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95326" y="1734201"/>
            <a:ext cx="10801349" cy="1282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UNA MARCA ES</a:t>
            </a:r>
            <a:endParaRPr lang="en-US" sz="3600" b="1" spc="300" dirty="0" smtClean="0">
              <a:solidFill>
                <a:srgbClr val="D3A9F7"/>
              </a:solidFill>
              <a:latin typeface="Interstate" charset="0"/>
              <a:ea typeface="Interstate" charset="0"/>
              <a:cs typeface="Interstate" charset="0"/>
            </a:endParaRPr>
          </a:p>
          <a:p>
            <a:pPr>
              <a:lnSpc>
                <a:spcPct val="100000"/>
              </a:lnSpc>
            </a:pPr>
            <a:r>
              <a:rPr lang="en-U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UNA PROMESA</a:t>
            </a:r>
            <a:endParaRPr lang="es-ES" sz="3600" b="1" spc="300" dirty="0" smtClean="0">
              <a:solidFill>
                <a:srgbClr val="D3A9F7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3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5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RESENTACION CHINCHANA 16.9_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26" y="53544"/>
            <a:ext cx="12169774" cy="684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95327" y="3164135"/>
            <a:ext cx="980682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Nuestras intenciones como marca</a:t>
            </a:r>
          </a:p>
          <a:p>
            <a:pPr marL="457200" indent="-457200">
              <a:buFontTx/>
              <a:buChar char="-"/>
            </a:pPr>
            <a:endParaRPr lang="es-ES_tradnl" sz="1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Empatía y lealtad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95326" y="1734201"/>
            <a:ext cx="10801349" cy="1282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UNA MARCA TIENE</a:t>
            </a:r>
            <a:r>
              <a:rPr lang="es-ES" sz="3600" b="1" spc="300" dirty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 </a:t>
            </a: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VISIÓN, </a:t>
            </a:r>
          </a:p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VALORES</a:t>
            </a:r>
            <a:r>
              <a:rPr lang="en-U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 Y ACCIONES</a:t>
            </a:r>
            <a:endParaRPr lang="es-ES" sz="3600" b="1" spc="300" dirty="0" smtClean="0">
              <a:solidFill>
                <a:srgbClr val="D3A9F7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3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97" y="1772975"/>
            <a:ext cx="3240022" cy="325913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6" y="1769175"/>
            <a:ext cx="3288834" cy="3262938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851775" y="4393659"/>
            <a:ext cx="40322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>
                <a:latin typeface="Gilroy" charset="0"/>
                <a:ea typeface="Gilroy" charset="0"/>
                <a:cs typeface="Gilroy" charset="0"/>
              </a:rPr>
              <a:t>https://</a:t>
            </a:r>
            <a:r>
              <a:rPr lang="es-ES_tradnl" sz="1400" dirty="0" err="1">
                <a:latin typeface="Gilroy" charset="0"/>
                <a:ea typeface="Gilroy" charset="0"/>
                <a:cs typeface="Gilroy" charset="0"/>
              </a:rPr>
              <a:t>www.instagram.com</a:t>
            </a:r>
            <a:r>
              <a:rPr lang="es-ES_tradnl" sz="1400" dirty="0">
                <a:latin typeface="Gilroy" charset="0"/>
                <a:ea typeface="Gilroy" charset="0"/>
                <a:cs typeface="Gilroy" charset="0"/>
              </a:rPr>
              <a:t>/</a:t>
            </a:r>
            <a:r>
              <a:rPr lang="es-ES_tradnl" sz="1400" dirty="0" err="1">
                <a:latin typeface="Gilroy" charset="0"/>
                <a:ea typeface="Gilroy" charset="0"/>
                <a:cs typeface="Gilroy" charset="0"/>
              </a:rPr>
              <a:t>alumbraenergia</a:t>
            </a:r>
            <a:r>
              <a:rPr lang="es-ES_tradnl" sz="1400" dirty="0">
                <a:latin typeface="Gilroy" charset="0"/>
                <a:ea typeface="Gilroy" charset="0"/>
                <a:cs typeface="Gilroy" charset="0"/>
              </a:rPr>
              <a:t>/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7851774" y="4724335"/>
            <a:ext cx="40322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>
                <a:latin typeface="Gilroy" charset="0"/>
                <a:ea typeface="Gilroy" charset="0"/>
                <a:cs typeface="Gilroy" charset="0"/>
              </a:rPr>
              <a:t>https://</a:t>
            </a:r>
            <a:r>
              <a:rPr lang="es-ES_tradnl" sz="1400" dirty="0" err="1">
                <a:latin typeface="Gilroy" charset="0"/>
                <a:ea typeface="Gilroy" charset="0"/>
                <a:cs typeface="Gilroy" charset="0"/>
              </a:rPr>
              <a:t>alumbraenergia.es</a:t>
            </a:r>
            <a:r>
              <a:rPr lang="es-ES_tradnl" sz="1400" dirty="0">
                <a:latin typeface="Gilroy" charset="0"/>
                <a:ea typeface="Gilroy" charset="0"/>
                <a:cs typeface="Gilroy" charset="0"/>
              </a:rPr>
              <a:t>/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95327" y="2503666"/>
            <a:ext cx="933618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No es sola la historia, tiene que ver con como la cuentas, a quién se la cuentas, las palabras que usas, el contexto, porque todo lo que digas y hagas tiene que llevar a tu público a vivir una emoción.</a:t>
            </a:r>
          </a:p>
          <a:p>
            <a:endParaRPr lang="es-ES_tradnl" sz="2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Todo esto depende de </a:t>
            </a:r>
            <a:r>
              <a:rPr lang="es-ES_tradnl" sz="2600" dirty="0" err="1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tí</a:t>
            </a: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 y por tanto tienes que crear una coherencia o hilo conductor entre todo.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95326" y="1537731"/>
            <a:ext cx="10801349" cy="535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¿QUE ES LA NARRATIVA?</a:t>
            </a:r>
          </a:p>
        </p:txBody>
      </p:sp>
      <p:sp>
        <p:nvSpPr>
          <p:cNvPr id="13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DALE SENTIDO A TU MARCA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2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95326" y="2051428"/>
            <a:ext cx="6042357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Construir una  marca con narrativa es:</a:t>
            </a:r>
          </a:p>
          <a:p>
            <a:endParaRPr lang="es-ES_tradnl" sz="1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El nombre</a:t>
            </a:r>
            <a:endParaRPr lang="es-ES_tradnl" sz="1600" dirty="0" smtClean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El logotipo</a:t>
            </a:r>
            <a:endParaRPr lang="es-ES_tradnl" sz="1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La publicidad</a:t>
            </a:r>
            <a:endParaRPr lang="es-ES_tradnl" sz="1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Las imágenes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95326" y="1205453"/>
            <a:ext cx="10801349" cy="5941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EN RESUMEN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4076982" y="2697759"/>
            <a:ext cx="441455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Promesa</a:t>
            </a:r>
            <a:endParaRPr lang="es-ES_tradnl" sz="1600" dirty="0" smtClean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Valores</a:t>
            </a:r>
            <a:endParaRPr lang="es-ES_tradnl" sz="1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Producto</a:t>
            </a:r>
            <a:endParaRPr lang="es-ES_tradnl" sz="1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Servicio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695326" y="4642363"/>
            <a:ext cx="1080134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Es todo aquello que en conjunto cree una experiencia de marca para el consumidor y pueden influir en su decisión de compra.</a:t>
            </a:r>
          </a:p>
        </p:txBody>
      </p:sp>
      <p:sp>
        <p:nvSpPr>
          <p:cNvPr id="19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95327" y="2636137"/>
            <a:ext cx="980682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Es decir cada vez que tu público está en contacto con tu marca se va enterando un poquito más de como es, de lo que tu marca piensa y de su visión.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95326" y="1206203"/>
            <a:ext cx="10801349" cy="1282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IMAGINA QUE LA MARCA</a:t>
            </a:r>
          </a:p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SON CAPÍTULOS DE UN LIBRO</a:t>
            </a:r>
          </a:p>
        </p:txBody>
      </p:sp>
      <p:sp>
        <p:nvSpPr>
          <p:cNvPr id="13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8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95327" y="2636137"/>
            <a:ext cx="980682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Es decir cada vez que tu público esté en contacto con tu marca se va enterando un poquito más de como es, de lo que piensa y de su visión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95326" y="1206203"/>
            <a:ext cx="10801349" cy="1282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IMAGINA QUE LA MARCA</a:t>
            </a:r>
          </a:p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SON CAPÍTULOS DE UN LIBRO</a:t>
            </a:r>
          </a:p>
        </p:txBody>
      </p:sp>
      <p:sp>
        <p:nvSpPr>
          <p:cNvPr id="2" name="Elipse 1"/>
          <p:cNvSpPr/>
          <p:nvPr/>
        </p:nvSpPr>
        <p:spPr>
          <a:xfrm>
            <a:off x="2186776" y="5034988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ángulo 20"/>
          <p:cNvSpPr/>
          <p:nvPr/>
        </p:nvSpPr>
        <p:spPr>
          <a:xfrm>
            <a:off x="1111215" y="4454700"/>
            <a:ext cx="2416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EN UNA TIENDA</a:t>
            </a:r>
          </a:p>
        </p:txBody>
      </p:sp>
      <p:sp>
        <p:nvSpPr>
          <p:cNvPr id="22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2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95327" y="2636137"/>
            <a:ext cx="980682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Es decir cada vez que tu público esté en contacto con tu marca se va enterando un poquito más de como es, de lo que piensa y de su visión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95326" y="1206203"/>
            <a:ext cx="10801349" cy="1282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IMAGINA QUE LA MARCA</a:t>
            </a:r>
          </a:p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SON CAPÍTULOS DE UN LIBRO</a:t>
            </a:r>
          </a:p>
        </p:txBody>
      </p:sp>
      <p:sp>
        <p:nvSpPr>
          <p:cNvPr id="2" name="Elipse 1"/>
          <p:cNvSpPr/>
          <p:nvPr/>
        </p:nvSpPr>
        <p:spPr>
          <a:xfrm>
            <a:off x="2186776" y="5034988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Elipse 12"/>
          <p:cNvSpPr/>
          <p:nvPr/>
        </p:nvSpPr>
        <p:spPr>
          <a:xfrm>
            <a:off x="3527896" y="5034988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21" name="Rectángulo 20"/>
          <p:cNvSpPr/>
          <p:nvPr/>
        </p:nvSpPr>
        <p:spPr>
          <a:xfrm>
            <a:off x="1111215" y="4454700"/>
            <a:ext cx="2416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EN UNA TIENDA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747021" y="5560888"/>
            <a:ext cx="2121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ANUNCIO RRSS</a:t>
            </a:r>
            <a:endParaRPr lang="es-ES_tradnl" sz="2000" dirty="0" smtClean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24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7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95327" y="2636137"/>
            <a:ext cx="980682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Es decir cada vez que tu público esté en contacto con tu marca se va enterando un poquito más de como es, de lo que piensa y de su visión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95326" y="1206203"/>
            <a:ext cx="10801349" cy="1282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IMAGINA QUE LA MARCA</a:t>
            </a:r>
          </a:p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SON CAPÍTULOS DE UN LIBRO</a:t>
            </a:r>
          </a:p>
        </p:txBody>
      </p:sp>
      <p:sp>
        <p:nvSpPr>
          <p:cNvPr id="2" name="Elipse 1"/>
          <p:cNvSpPr/>
          <p:nvPr/>
        </p:nvSpPr>
        <p:spPr>
          <a:xfrm>
            <a:off x="2186776" y="5034988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Elipse 12"/>
          <p:cNvSpPr/>
          <p:nvPr/>
        </p:nvSpPr>
        <p:spPr>
          <a:xfrm>
            <a:off x="3527896" y="5034988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14" name="Elipse 13"/>
          <p:cNvSpPr/>
          <p:nvPr/>
        </p:nvSpPr>
        <p:spPr>
          <a:xfrm>
            <a:off x="4869016" y="5034987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21" name="Rectángulo 20"/>
          <p:cNvSpPr/>
          <p:nvPr/>
        </p:nvSpPr>
        <p:spPr>
          <a:xfrm>
            <a:off x="1111215" y="4454700"/>
            <a:ext cx="2416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EN UNA TIENDA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747021" y="5560888"/>
            <a:ext cx="2121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ANUNCIO RRSS</a:t>
            </a:r>
            <a:endParaRPr lang="es-ES_tradnl" sz="2000" dirty="0" smtClean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4379210" y="4422305"/>
            <a:ext cx="1292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GOOGLE</a:t>
            </a:r>
            <a:endParaRPr lang="es-ES_tradnl" sz="2000" dirty="0" smtClean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24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6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95327" y="2636137"/>
            <a:ext cx="980682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Es decir cada vez que tu público esté en contacto con tu marca se va enterando un poquito más de como es, de lo que piensa y de su visión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95326" y="1206203"/>
            <a:ext cx="10801349" cy="1282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IMAGINA QUE LA MARCA</a:t>
            </a:r>
          </a:p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SON CAPÍTULOS DE UN LIBRO</a:t>
            </a:r>
          </a:p>
        </p:txBody>
      </p:sp>
      <p:sp>
        <p:nvSpPr>
          <p:cNvPr id="2" name="Elipse 1"/>
          <p:cNvSpPr/>
          <p:nvPr/>
        </p:nvSpPr>
        <p:spPr>
          <a:xfrm>
            <a:off x="2186776" y="5034988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Elipse 12"/>
          <p:cNvSpPr/>
          <p:nvPr/>
        </p:nvSpPr>
        <p:spPr>
          <a:xfrm>
            <a:off x="3527896" y="5034988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14" name="Elipse 13"/>
          <p:cNvSpPr/>
          <p:nvPr/>
        </p:nvSpPr>
        <p:spPr>
          <a:xfrm>
            <a:off x="4869016" y="5034987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19" name="Elipse 18"/>
          <p:cNvSpPr/>
          <p:nvPr/>
        </p:nvSpPr>
        <p:spPr>
          <a:xfrm>
            <a:off x="6210136" y="5034987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21" name="Rectángulo 20"/>
          <p:cNvSpPr/>
          <p:nvPr/>
        </p:nvSpPr>
        <p:spPr>
          <a:xfrm>
            <a:off x="1111215" y="4454700"/>
            <a:ext cx="2416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EN UNA TIENDA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747021" y="5560888"/>
            <a:ext cx="2121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ANUNCIO RRSS</a:t>
            </a:r>
            <a:endParaRPr lang="es-ES_tradnl" sz="2000" dirty="0" smtClean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4379210" y="4422305"/>
            <a:ext cx="1292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GOOGLE</a:t>
            </a:r>
            <a:endParaRPr lang="es-ES_tradnl" sz="2000" dirty="0" smtClean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5975042" y="5560888"/>
            <a:ext cx="7835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WEB</a:t>
            </a:r>
            <a:endParaRPr lang="es-ES_tradnl" sz="2000" dirty="0" smtClean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25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9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95327" y="2636137"/>
            <a:ext cx="980682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Es decir cada vez que tu público esté en contacto con tu marca se va enterando un poquito más de como es, de lo que piensa y de su visión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95326" y="1206203"/>
            <a:ext cx="10801349" cy="1282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IMAGINA QUE LA MARCA</a:t>
            </a:r>
          </a:p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SON CAPÍTULOS DE UN LIBRO</a:t>
            </a:r>
          </a:p>
        </p:txBody>
      </p:sp>
      <p:sp>
        <p:nvSpPr>
          <p:cNvPr id="2" name="Elipse 1"/>
          <p:cNvSpPr/>
          <p:nvPr/>
        </p:nvSpPr>
        <p:spPr>
          <a:xfrm>
            <a:off x="2186776" y="5034988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Elipse 12"/>
          <p:cNvSpPr/>
          <p:nvPr/>
        </p:nvSpPr>
        <p:spPr>
          <a:xfrm>
            <a:off x="3527896" y="5034988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14" name="Elipse 13"/>
          <p:cNvSpPr/>
          <p:nvPr/>
        </p:nvSpPr>
        <p:spPr>
          <a:xfrm>
            <a:off x="4869016" y="5034987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19" name="Elipse 18"/>
          <p:cNvSpPr/>
          <p:nvPr/>
        </p:nvSpPr>
        <p:spPr>
          <a:xfrm>
            <a:off x="6210136" y="5034987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20" name="Elipse 19"/>
          <p:cNvSpPr/>
          <p:nvPr/>
        </p:nvSpPr>
        <p:spPr>
          <a:xfrm>
            <a:off x="7551256" y="5034986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21" name="Rectángulo 20"/>
          <p:cNvSpPr/>
          <p:nvPr/>
        </p:nvSpPr>
        <p:spPr>
          <a:xfrm>
            <a:off x="1135099" y="4422305"/>
            <a:ext cx="2416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EN UNA TIENDA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623562" y="5560888"/>
            <a:ext cx="2121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ANUNCIO RRSS</a:t>
            </a:r>
            <a:endParaRPr lang="es-ES_tradnl" sz="2000" dirty="0" smtClean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4379210" y="4422305"/>
            <a:ext cx="1292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GOOGLE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5975042" y="5560888"/>
            <a:ext cx="7835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WEB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6977938" y="4390146"/>
            <a:ext cx="1292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COMPRA</a:t>
            </a:r>
          </a:p>
        </p:txBody>
      </p:sp>
      <p:sp>
        <p:nvSpPr>
          <p:cNvPr id="26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1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95327" y="2636137"/>
            <a:ext cx="980682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Es decir cada vez que tu público esté en contacto con tu marca se va enterando un poquito más de como es, de lo que piensa y de su visión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95326" y="1206203"/>
            <a:ext cx="10801349" cy="1282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IMAGINA QUE LA MARCA</a:t>
            </a:r>
          </a:p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SON CAPÍTULOS DE UN LIBRO</a:t>
            </a:r>
          </a:p>
        </p:txBody>
      </p:sp>
      <p:sp>
        <p:nvSpPr>
          <p:cNvPr id="2" name="Elipse 1"/>
          <p:cNvSpPr/>
          <p:nvPr/>
        </p:nvSpPr>
        <p:spPr>
          <a:xfrm>
            <a:off x="2186776" y="5034988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Elipse 12"/>
          <p:cNvSpPr/>
          <p:nvPr/>
        </p:nvSpPr>
        <p:spPr>
          <a:xfrm>
            <a:off x="3527896" y="5034988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14" name="Elipse 13"/>
          <p:cNvSpPr/>
          <p:nvPr/>
        </p:nvSpPr>
        <p:spPr>
          <a:xfrm>
            <a:off x="4869016" y="5034987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19" name="Elipse 18"/>
          <p:cNvSpPr/>
          <p:nvPr/>
        </p:nvSpPr>
        <p:spPr>
          <a:xfrm>
            <a:off x="6210136" y="5034987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20" name="Elipse 19"/>
          <p:cNvSpPr/>
          <p:nvPr/>
        </p:nvSpPr>
        <p:spPr>
          <a:xfrm>
            <a:off x="7551256" y="5034986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21" name="Rectángulo 20"/>
          <p:cNvSpPr/>
          <p:nvPr/>
        </p:nvSpPr>
        <p:spPr>
          <a:xfrm>
            <a:off x="1135099" y="4422305"/>
            <a:ext cx="2416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EN UNA TIENDA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623562" y="5560888"/>
            <a:ext cx="2121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ANUNCIO RRSS</a:t>
            </a:r>
            <a:endParaRPr lang="es-ES_tradnl" sz="2000" dirty="0" smtClean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4379210" y="4422305"/>
            <a:ext cx="1292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GOOGLE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5975042" y="5560888"/>
            <a:ext cx="7835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WEB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6977938" y="4390146"/>
            <a:ext cx="1292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COMPRA</a:t>
            </a:r>
          </a:p>
        </p:txBody>
      </p:sp>
      <p:cxnSp>
        <p:nvCxnSpPr>
          <p:cNvPr id="4" name="Conector recto 3"/>
          <p:cNvCxnSpPr>
            <a:stCxn id="20" idx="1"/>
            <a:endCxn id="20" idx="5"/>
          </p:cNvCxnSpPr>
          <p:nvPr/>
        </p:nvCxnSpPr>
        <p:spPr>
          <a:xfrm>
            <a:off x="7597142" y="5080872"/>
            <a:ext cx="221557" cy="221557"/>
          </a:xfrm>
          <a:prstGeom prst="line">
            <a:avLst/>
          </a:prstGeom>
          <a:ln w="412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cto 25"/>
          <p:cNvCxnSpPr>
            <a:stCxn id="20" idx="3"/>
            <a:endCxn id="20" idx="7"/>
          </p:cNvCxnSpPr>
          <p:nvPr/>
        </p:nvCxnSpPr>
        <p:spPr>
          <a:xfrm flipV="1">
            <a:off x="7597142" y="5080872"/>
            <a:ext cx="221557" cy="221557"/>
          </a:xfrm>
          <a:prstGeom prst="line">
            <a:avLst/>
          </a:prstGeom>
          <a:ln w="412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95327" y="2636137"/>
            <a:ext cx="980682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Es decir cada vez que tu público esté en contacto con tu marca se va enterando un poquito más de como es, de lo que piensa y de su visión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95326" y="1206203"/>
            <a:ext cx="10801349" cy="1282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IMAGINA QUE LA MARCA</a:t>
            </a:r>
          </a:p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SON CAPÍTULOS DE UN LIBRO</a:t>
            </a:r>
          </a:p>
        </p:txBody>
      </p:sp>
      <p:sp>
        <p:nvSpPr>
          <p:cNvPr id="2" name="Elipse 1"/>
          <p:cNvSpPr/>
          <p:nvPr/>
        </p:nvSpPr>
        <p:spPr>
          <a:xfrm>
            <a:off x="2186776" y="5034988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Elipse 12"/>
          <p:cNvSpPr/>
          <p:nvPr/>
        </p:nvSpPr>
        <p:spPr>
          <a:xfrm>
            <a:off x="3527896" y="5034988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14" name="Elipse 13"/>
          <p:cNvSpPr/>
          <p:nvPr/>
        </p:nvSpPr>
        <p:spPr>
          <a:xfrm>
            <a:off x="4869016" y="5034987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19" name="Elipse 18"/>
          <p:cNvSpPr/>
          <p:nvPr/>
        </p:nvSpPr>
        <p:spPr>
          <a:xfrm>
            <a:off x="6210136" y="5034987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20" name="Elipse 19"/>
          <p:cNvSpPr/>
          <p:nvPr/>
        </p:nvSpPr>
        <p:spPr>
          <a:xfrm>
            <a:off x="7551256" y="5034986"/>
            <a:ext cx="313329" cy="313329"/>
          </a:xfrm>
          <a:prstGeom prst="ellipse">
            <a:avLst/>
          </a:prstGeom>
          <a:solidFill>
            <a:srgbClr val="D3A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21" name="Rectángulo 20"/>
          <p:cNvSpPr/>
          <p:nvPr/>
        </p:nvSpPr>
        <p:spPr>
          <a:xfrm>
            <a:off x="1135099" y="4422305"/>
            <a:ext cx="24166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EN UNA TIENDA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623562" y="5560888"/>
            <a:ext cx="2121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ANUNCIO RRSS</a:t>
            </a:r>
            <a:endParaRPr lang="es-ES_tradnl" sz="2000" dirty="0" smtClean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4379210" y="4422305"/>
            <a:ext cx="1292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GOOGLE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5975042" y="5560888"/>
            <a:ext cx="7835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WEB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6977938" y="4390146"/>
            <a:ext cx="1292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-15875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0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COMPRA</a:t>
            </a:r>
          </a:p>
        </p:txBody>
      </p:sp>
      <p:cxnSp>
        <p:nvCxnSpPr>
          <p:cNvPr id="4" name="Conector recto 3"/>
          <p:cNvCxnSpPr>
            <a:stCxn id="20" idx="1"/>
            <a:endCxn id="20" idx="5"/>
          </p:cNvCxnSpPr>
          <p:nvPr/>
        </p:nvCxnSpPr>
        <p:spPr>
          <a:xfrm>
            <a:off x="7597142" y="5080872"/>
            <a:ext cx="221557" cy="221557"/>
          </a:xfrm>
          <a:prstGeom prst="line">
            <a:avLst/>
          </a:prstGeom>
          <a:ln w="412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cto 25"/>
          <p:cNvCxnSpPr>
            <a:stCxn id="20" idx="3"/>
            <a:endCxn id="20" idx="7"/>
          </p:cNvCxnSpPr>
          <p:nvPr/>
        </p:nvCxnSpPr>
        <p:spPr>
          <a:xfrm flipV="1">
            <a:off x="7597142" y="5080872"/>
            <a:ext cx="221557" cy="221557"/>
          </a:xfrm>
          <a:prstGeom prst="line">
            <a:avLst/>
          </a:prstGeom>
          <a:ln w="412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ector recto de flecha 4"/>
          <p:cNvCxnSpPr>
            <a:endCxn id="20" idx="2"/>
          </p:cNvCxnSpPr>
          <p:nvPr/>
        </p:nvCxnSpPr>
        <p:spPr>
          <a:xfrm flipV="1">
            <a:off x="2336800" y="5191651"/>
            <a:ext cx="5214456" cy="10269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7" y="2049602"/>
            <a:ext cx="8610720" cy="27020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PARA CONTAR NUESTRA HISTORIA BUSCAREMOS</a:t>
            </a:r>
          </a:p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AQUELLO QUE NOS DIFERENCIE</a:t>
            </a:r>
          </a:p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O QUE NOS HAGA SER ESPECIALES</a:t>
            </a:r>
          </a:p>
        </p:txBody>
      </p:sp>
      <p:sp>
        <p:nvSpPr>
          <p:cNvPr id="19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11" y="0"/>
            <a:ext cx="6858000" cy="6858000"/>
          </a:xfrm>
          <a:prstGeom prst="rect">
            <a:avLst/>
          </a:prstGeom>
        </p:spPr>
      </p:pic>
      <p:grpSp>
        <p:nvGrpSpPr>
          <p:cNvPr id="14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19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DALE SENTIDO A TU MARCA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23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25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/>
          <p:cNvSpPr txBox="1">
            <a:spLocks/>
          </p:cNvSpPr>
          <p:nvPr/>
        </p:nvSpPr>
        <p:spPr>
          <a:xfrm>
            <a:off x="7395411" y="1158801"/>
            <a:ext cx="4101264" cy="62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MATEO SIERRA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7395411" y="1972575"/>
            <a:ext cx="390374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roy" charset="0"/>
                <a:ea typeface="Gilroy" charset="0"/>
                <a:cs typeface="Gilroy" charset="0"/>
              </a:rPr>
              <a:t>👨🏻‍🍳 Cocinero 360 </a:t>
            </a:r>
            <a:r>
              <a:rPr lang="es-ES_tradnl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Gilroy" charset="0"/>
                <a:ea typeface="Gilroy" charset="0"/>
                <a:cs typeface="Gilroy" charset="0"/>
              </a:rPr>
              <a:t>y amante del papeo</a:t>
            </a:r>
            <a:r>
              <a:rPr lang="es-ES_tradnl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roy" charset="0"/>
                <a:ea typeface="Gilroy" charset="0"/>
                <a:cs typeface="Gilroy" charset="0"/>
              </a:rPr>
              <a:t>.</a:t>
            </a:r>
          </a:p>
          <a:p>
            <a:r>
              <a:rPr lang="es-ES_tradnl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roy" charset="0"/>
                <a:ea typeface="Gilroy" charset="0"/>
                <a:cs typeface="Gilroy" charset="0"/>
              </a:rPr>
              <a:t>🍳 </a:t>
            </a:r>
            <a:r>
              <a:rPr lang="es-ES_tradnl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Gilroy" charset="0"/>
                <a:ea typeface="Gilroy" charset="0"/>
                <a:cs typeface="Gilroy" charset="0"/>
              </a:rPr>
              <a:t>Cocino siempre sin gluten, pero con todo lo demás.</a:t>
            </a:r>
            <a:endParaRPr lang="es-ES_tradnl" sz="2600" dirty="0" smtClean="0">
              <a:solidFill>
                <a:schemeClr val="tx1">
                  <a:lumMod val="85000"/>
                  <a:lumOff val="15000"/>
                </a:schemeClr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464423" y="4734704"/>
            <a:ext cx="40322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>
                <a:latin typeface="Gilroy" charset="0"/>
                <a:ea typeface="Gilroy" charset="0"/>
                <a:cs typeface="Gilroy" charset="0"/>
              </a:rPr>
              <a:t>https://</a:t>
            </a:r>
            <a:r>
              <a:rPr lang="es-ES_tradnl" sz="1400" dirty="0" err="1">
                <a:latin typeface="Gilroy" charset="0"/>
                <a:ea typeface="Gilroy" charset="0"/>
                <a:cs typeface="Gilroy" charset="0"/>
              </a:rPr>
              <a:t>www.instagram.com</a:t>
            </a:r>
            <a:r>
              <a:rPr lang="es-ES_tradnl" sz="1400" dirty="0">
                <a:latin typeface="Gilroy" charset="0"/>
                <a:ea typeface="Gilroy" charset="0"/>
                <a:cs typeface="Gilroy" charset="0"/>
              </a:rPr>
              <a:t>/mateosierra93/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7464422" y="5068712"/>
            <a:ext cx="40322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>
                <a:latin typeface="Gilroy" charset="0"/>
                <a:ea typeface="Gilroy" charset="0"/>
                <a:cs typeface="Gilroy" charset="0"/>
              </a:rPr>
              <a:t>https://</a:t>
            </a:r>
            <a:r>
              <a:rPr lang="es-ES_tradnl" sz="1400" dirty="0" err="1" smtClean="0">
                <a:latin typeface="Gilroy" charset="0"/>
                <a:ea typeface="Gilroy" charset="0"/>
                <a:cs typeface="Gilroy" charset="0"/>
              </a:rPr>
              <a:t>www.mateosierra.es</a:t>
            </a:r>
            <a:r>
              <a:rPr lang="es-ES_tradnl" sz="1400" dirty="0" smtClean="0">
                <a:latin typeface="Gilroy" charset="0"/>
                <a:ea typeface="Gilroy" charset="0"/>
                <a:cs typeface="Gilroy" charset="0"/>
              </a:rPr>
              <a:t>/</a:t>
            </a:r>
            <a:endParaRPr lang="es-ES_tradnl" sz="1400" dirty="0">
              <a:latin typeface="Gilroy" charset="0"/>
              <a:ea typeface="Gilroy" charset="0"/>
              <a:cs typeface="Gilroy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8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7" y="2049602"/>
            <a:ext cx="8610720" cy="27020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D3A9F7"/>
                </a:solidFill>
                <a:latin typeface="Interstate" charset="0"/>
                <a:ea typeface="Interstate" charset="0"/>
                <a:cs typeface="Interstate" charset="0"/>
              </a:rPr>
              <a:t>LO IMPLEMENTAREMOS EN TODOS LOS ASPECTOS DE LA MARCA Y LO USAREMOS PARA RELACIONARNOS CON NUESTRO PÚBLICO META</a:t>
            </a:r>
          </a:p>
        </p:txBody>
      </p:sp>
      <p:sp>
        <p:nvSpPr>
          <p:cNvPr id="13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02. CONSTRUIR CON NARRATIVA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2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mtClean="0">
                <a:solidFill>
                  <a:srgbClr val="FF9300"/>
                </a:solidFill>
              </a:rPr>
              <a:t> </a:t>
            </a:r>
            <a:endParaRPr lang="es-ES_tradnl" dirty="0">
              <a:solidFill>
                <a:srgbClr val="FF9300"/>
              </a:solidFill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909638" y="1123580"/>
            <a:ext cx="9861130" cy="198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600" b="1" spc="3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LA IMPORTANCIA</a:t>
            </a:r>
          </a:p>
          <a:p>
            <a:pPr>
              <a:lnSpc>
                <a:spcPct val="100000"/>
              </a:lnSpc>
            </a:pPr>
            <a:r>
              <a:rPr lang="en-US" sz="7600" b="1" spc="3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DEL CONCEPTO</a:t>
            </a:r>
            <a:endParaRPr lang="en-GB" sz="7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4" name="Google Shape;64;p2"/>
          <p:cNvSpPr/>
          <p:nvPr/>
        </p:nvSpPr>
        <p:spPr>
          <a:xfrm>
            <a:off x="10770768" y="5409147"/>
            <a:ext cx="78581" cy="157162"/>
          </a:xfrm>
          <a:custGeom>
            <a:avLst/>
            <a:gdLst/>
            <a:ahLst/>
            <a:cxnLst/>
            <a:rect l="l" t="t" r="r" b="b"/>
            <a:pathLst>
              <a:path w="124460" h="248920" extrusionOk="0">
                <a:moveTo>
                  <a:pt x="0" y="0"/>
                </a:moveTo>
                <a:lnTo>
                  <a:pt x="124373" y="124373"/>
                </a:lnTo>
                <a:lnTo>
                  <a:pt x="0" y="248746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" name="Google Shape;65;p2"/>
          <p:cNvSpPr/>
          <p:nvPr/>
        </p:nvSpPr>
        <p:spPr>
          <a:xfrm>
            <a:off x="10597834" y="5487728"/>
            <a:ext cx="234472" cy="45719"/>
          </a:xfrm>
          <a:custGeom>
            <a:avLst/>
            <a:gdLst/>
            <a:ahLst/>
            <a:cxnLst/>
            <a:rect l="l" t="t" r="r" b="b"/>
            <a:pathLst>
              <a:path w="410844" h="120000" extrusionOk="0">
                <a:moveTo>
                  <a:pt x="410406" y="0"/>
                </a:moveTo>
                <a:lnTo>
                  <a:pt x="0" y="0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" name="Google Shape;66;p2"/>
          <p:cNvSpPr/>
          <p:nvPr/>
        </p:nvSpPr>
        <p:spPr>
          <a:xfrm>
            <a:off x="10459361" y="5220676"/>
            <a:ext cx="533245" cy="533245"/>
          </a:xfrm>
          <a:custGeom>
            <a:avLst/>
            <a:gdLst/>
            <a:ahLst/>
            <a:cxnLst/>
            <a:rect l="l" t="t" r="r" b="b"/>
            <a:pathLst>
              <a:path w="876300" h="876300" extrusionOk="0">
                <a:moveTo>
                  <a:pt x="875711" y="437850"/>
                </a:moveTo>
                <a:lnTo>
                  <a:pt x="873142" y="485560"/>
                </a:lnTo>
                <a:lnTo>
                  <a:pt x="865612" y="531781"/>
                </a:lnTo>
                <a:lnTo>
                  <a:pt x="853389" y="576247"/>
                </a:lnTo>
                <a:lnTo>
                  <a:pt x="836739" y="618691"/>
                </a:lnTo>
                <a:lnTo>
                  <a:pt x="815931" y="658845"/>
                </a:lnTo>
                <a:lnTo>
                  <a:pt x="791230" y="696442"/>
                </a:lnTo>
                <a:lnTo>
                  <a:pt x="762905" y="731215"/>
                </a:lnTo>
                <a:lnTo>
                  <a:pt x="731222" y="762898"/>
                </a:lnTo>
                <a:lnTo>
                  <a:pt x="696448" y="791223"/>
                </a:lnTo>
                <a:lnTo>
                  <a:pt x="658850" y="815923"/>
                </a:lnTo>
                <a:lnTo>
                  <a:pt x="618697" y="836731"/>
                </a:lnTo>
                <a:lnTo>
                  <a:pt x="576254" y="853379"/>
                </a:lnTo>
                <a:lnTo>
                  <a:pt x="531789" y="865602"/>
                </a:lnTo>
                <a:lnTo>
                  <a:pt x="485569" y="873131"/>
                </a:lnTo>
                <a:lnTo>
                  <a:pt x="437861" y="875701"/>
                </a:lnTo>
                <a:lnTo>
                  <a:pt x="390151" y="873131"/>
                </a:lnTo>
                <a:lnTo>
                  <a:pt x="343929" y="865602"/>
                </a:lnTo>
                <a:lnTo>
                  <a:pt x="299462" y="853379"/>
                </a:lnTo>
                <a:lnTo>
                  <a:pt x="257018" y="836731"/>
                </a:lnTo>
                <a:lnTo>
                  <a:pt x="216863" y="815923"/>
                </a:lnTo>
                <a:lnTo>
                  <a:pt x="179265" y="791223"/>
                </a:lnTo>
                <a:lnTo>
                  <a:pt x="144490" y="762898"/>
                </a:lnTo>
                <a:lnTo>
                  <a:pt x="112807" y="731215"/>
                </a:lnTo>
                <a:lnTo>
                  <a:pt x="84481" y="696442"/>
                </a:lnTo>
                <a:lnTo>
                  <a:pt x="59780" y="658845"/>
                </a:lnTo>
                <a:lnTo>
                  <a:pt x="38971" y="618691"/>
                </a:lnTo>
                <a:lnTo>
                  <a:pt x="22322" y="576247"/>
                </a:lnTo>
                <a:lnTo>
                  <a:pt x="10099" y="531781"/>
                </a:lnTo>
                <a:lnTo>
                  <a:pt x="2569" y="485560"/>
                </a:lnTo>
                <a:lnTo>
                  <a:pt x="0" y="437850"/>
                </a:lnTo>
                <a:lnTo>
                  <a:pt x="2569" y="390140"/>
                </a:lnTo>
                <a:lnTo>
                  <a:pt x="10099" y="343919"/>
                </a:lnTo>
                <a:lnTo>
                  <a:pt x="22322" y="299453"/>
                </a:lnTo>
                <a:lnTo>
                  <a:pt x="38971" y="257009"/>
                </a:lnTo>
                <a:lnTo>
                  <a:pt x="59780" y="216855"/>
                </a:lnTo>
                <a:lnTo>
                  <a:pt x="84481" y="179258"/>
                </a:lnTo>
                <a:lnTo>
                  <a:pt x="112807" y="144485"/>
                </a:lnTo>
                <a:lnTo>
                  <a:pt x="144490" y="112802"/>
                </a:lnTo>
                <a:lnTo>
                  <a:pt x="179265" y="84477"/>
                </a:lnTo>
                <a:lnTo>
                  <a:pt x="216863" y="59777"/>
                </a:lnTo>
                <a:lnTo>
                  <a:pt x="257018" y="38970"/>
                </a:lnTo>
                <a:lnTo>
                  <a:pt x="299462" y="22321"/>
                </a:lnTo>
                <a:lnTo>
                  <a:pt x="343929" y="10098"/>
                </a:lnTo>
                <a:lnTo>
                  <a:pt x="390151" y="2569"/>
                </a:lnTo>
                <a:lnTo>
                  <a:pt x="437861" y="0"/>
                </a:lnTo>
                <a:lnTo>
                  <a:pt x="485569" y="2569"/>
                </a:lnTo>
                <a:lnTo>
                  <a:pt x="531789" y="10098"/>
                </a:lnTo>
                <a:lnTo>
                  <a:pt x="576254" y="22321"/>
                </a:lnTo>
                <a:lnTo>
                  <a:pt x="618697" y="38970"/>
                </a:lnTo>
                <a:lnTo>
                  <a:pt x="658850" y="59777"/>
                </a:lnTo>
                <a:lnTo>
                  <a:pt x="696448" y="84477"/>
                </a:lnTo>
                <a:lnTo>
                  <a:pt x="731222" y="112802"/>
                </a:lnTo>
                <a:lnTo>
                  <a:pt x="762905" y="144485"/>
                </a:lnTo>
                <a:lnTo>
                  <a:pt x="791230" y="179258"/>
                </a:lnTo>
                <a:lnTo>
                  <a:pt x="815931" y="216855"/>
                </a:lnTo>
                <a:lnTo>
                  <a:pt x="836739" y="257009"/>
                </a:lnTo>
                <a:lnTo>
                  <a:pt x="853389" y="299453"/>
                </a:lnTo>
                <a:lnTo>
                  <a:pt x="865612" y="343919"/>
                </a:lnTo>
                <a:lnTo>
                  <a:pt x="873142" y="390140"/>
                </a:lnTo>
                <a:lnTo>
                  <a:pt x="875711" y="437850"/>
                </a:lnTo>
                <a:close/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909637" y="5281871"/>
            <a:ext cx="8262937" cy="457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600" b="1" spc="3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03</a:t>
            </a:r>
            <a:endParaRPr lang="en-GB" sz="5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158954" y="5179504"/>
            <a:ext cx="7812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Todo proyecto de </a:t>
            </a:r>
            <a:r>
              <a:rPr lang="es-ES_tradnl" sz="2000" dirty="0" smtClean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marca </a:t>
            </a:r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empieza con una </a:t>
            </a:r>
            <a:r>
              <a:rPr lang="es-ES_tradnl" sz="2000" dirty="0" smtClean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idea, vamos a ver proyectos desarrollados a partir de un concepto</a:t>
            </a:r>
          </a:p>
        </p:txBody>
      </p:sp>
    </p:spTree>
    <p:extLst>
      <p:ext uri="{BB962C8B-B14F-4D97-AF65-F5344CB8AC3E}">
        <p14:creationId xmlns:p14="http://schemas.microsoft.com/office/powerpoint/2010/main" val="19424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LA IMPORTANCIA DEL CONCEPTO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2490295"/>
            <a:ext cx="10801349" cy="17320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FFD579"/>
                </a:solidFill>
                <a:latin typeface="Interstate" charset="0"/>
                <a:ea typeface="Interstate" charset="0"/>
                <a:cs typeface="Interstate" charset="0"/>
              </a:rPr>
              <a:t>UN BUEN CONCEPTO</a:t>
            </a:r>
          </a:p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FFD579"/>
                </a:solidFill>
                <a:latin typeface="Interstate" charset="0"/>
                <a:ea typeface="Interstate" charset="0"/>
                <a:cs typeface="Interstate" charset="0"/>
              </a:rPr>
              <a:t>AYUDA A LA CREACIÓN </a:t>
            </a:r>
          </a:p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FFD579"/>
                </a:solidFill>
                <a:latin typeface="Interstate" charset="0"/>
                <a:ea typeface="Interstate" charset="0"/>
                <a:cs typeface="Interstate" charset="0"/>
              </a:rPr>
              <a:t>DE UNA MARCA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8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LA IMPORTANCIA DEL CONCEPTO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1158801"/>
            <a:ext cx="10801349" cy="17320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FFD579"/>
                </a:solidFill>
                <a:latin typeface="Interstate" charset="0"/>
                <a:ea typeface="Interstate" charset="0"/>
                <a:cs typeface="Interstate" charset="0"/>
              </a:rPr>
              <a:t>PROYECTO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86" y="2288058"/>
            <a:ext cx="3136693" cy="313669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433" y="2274725"/>
            <a:ext cx="3164861" cy="31498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812" y="2288058"/>
            <a:ext cx="2661509" cy="313652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LA IMPORTANCIA DEL CONCEPTO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1158801"/>
            <a:ext cx="10801349" cy="17320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FFD579"/>
                </a:solidFill>
                <a:latin typeface="Interstate" charset="0"/>
                <a:ea typeface="Interstate" charset="0"/>
                <a:cs typeface="Interstate" charset="0"/>
              </a:rPr>
              <a:t>PROYECTO RABONA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67" y="2288058"/>
            <a:ext cx="2991832" cy="29868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908" y="2288641"/>
            <a:ext cx="3130675" cy="313594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968" y="2288058"/>
            <a:ext cx="3056107" cy="313653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6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LA IMPORTANCIA DEL CONCEPTO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2779053"/>
            <a:ext cx="10801349" cy="11352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FFD579"/>
                </a:solidFill>
                <a:latin typeface="Interstate" charset="0"/>
                <a:ea typeface="Interstate" charset="0"/>
                <a:cs typeface="Interstate" charset="0"/>
              </a:rPr>
              <a:t>3 CERVEZAS RURALES</a:t>
            </a:r>
          </a:p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FFD579"/>
                </a:solidFill>
                <a:latin typeface="Interstate" charset="0"/>
                <a:ea typeface="Interstate" charset="0"/>
                <a:cs typeface="Interstate" charset="0"/>
              </a:rPr>
              <a:t>3 MARCAS DIFERENTES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4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LA IMPORTANCIA DEL CONCEPTO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1158801"/>
            <a:ext cx="10801349" cy="605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FFD579"/>
                </a:solidFill>
                <a:latin typeface="Interstate" charset="0"/>
                <a:ea typeface="Interstate" charset="0"/>
                <a:cs typeface="Interstate" charset="0"/>
              </a:rPr>
              <a:t>VEREDA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6" y="2251143"/>
            <a:ext cx="3124868" cy="313066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74" y="2251144"/>
            <a:ext cx="3136464" cy="3130666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7347285" y="4109154"/>
            <a:ext cx="420255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roy" charset="0"/>
                <a:ea typeface="Gilroy" charset="0"/>
                <a:cs typeface="Gilroy" charset="0"/>
              </a:rPr>
              <a:t>Camino de Santiago</a:t>
            </a:r>
          </a:p>
          <a:p>
            <a:r>
              <a:rPr lang="es-ES_tradnl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roy" charset="0"/>
                <a:ea typeface="Gilroy" charset="0"/>
                <a:cs typeface="Gilroy" charset="0"/>
              </a:rPr>
              <a:t>Territorio</a:t>
            </a:r>
          </a:p>
          <a:p>
            <a:r>
              <a:rPr lang="es-ES_tradnl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roy" charset="0"/>
                <a:ea typeface="Gilroy" charset="0"/>
                <a:cs typeface="Gilroy" charset="0"/>
              </a:rPr>
              <a:t>Las raíces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2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LA IMPORTANCIA DEL CONCEPTO</a:t>
            </a:r>
            <a:endParaRPr sz="1200" dirty="0">
              <a:solidFill>
                <a:schemeClr val="tx1">
                  <a:lumMod val="85000"/>
                  <a:lumOff val="15000"/>
                </a:schemeClr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1158801"/>
            <a:ext cx="10801349" cy="605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FFD579"/>
                </a:solidFill>
                <a:latin typeface="Interstate" charset="0"/>
                <a:ea typeface="Interstate" charset="0"/>
                <a:cs typeface="Interstate" charset="0"/>
              </a:rPr>
              <a:t>VEREDA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6" y="2251143"/>
            <a:ext cx="3125346" cy="312534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551" y="2251143"/>
            <a:ext cx="3115487" cy="3125346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7416297" y="4738036"/>
            <a:ext cx="40322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>
                <a:latin typeface="Gilroy" charset="0"/>
                <a:ea typeface="Gilroy" charset="0"/>
                <a:cs typeface="Gilroy" charset="0"/>
              </a:rPr>
              <a:t>https://</a:t>
            </a:r>
            <a:r>
              <a:rPr lang="es-ES_tradnl" sz="1400" dirty="0" err="1">
                <a:latin typeface="Gilroy" charset="0"/>
                <a:ea typeface="Gilroy" charset="0"/>
                <a:cs typeface="Gilroy" charset="0"/>
              </a:rPr>
              <a:t>www.instagram.com</a:t>
            </a:r>
            <a:r>
              <a:rPr lang="es-ES_tradnl" sz="1400" dirty="0">
                <a:latin typeface="Gilroy" charset="0"/>
                <a:ea typeface="Gilroy" charset="0"/>
                <a:cs typeface="Gilroy" charset="0"/>
              </a:rPr>
              <a:t>/</a:t>
            </a:r>
            <a:r>
              <a:rPr lang="es-ES_tradnl" sz="1400" dirty="0" err="1">
                <a:latin typeface="Gilroy" charset="0"/>
                <a:ea typeface="Gilroy" charset="0"/>
                <a:cs typeface="Gilroy" charset="0"/>
              </a:rPr>
              <a:t>cervezavereda</a:t>
            </a:r>
            <a:r>
              <a:rPr lang="es-ES_tradnl" sz="1400" dirty="0">
                <a:latin typeface="Gilroy" charset="0"/>
                <a:ea typeface="Gilroy" charset="0"/>
                <a:cs typeface="Gilroy" charset="0"/>
              </a:rPr>
              <a:t>/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7416296" y="5068712"/>
            <a:ext cx="40322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>
                <a:latin typeface="Gilroy" charset="0"/>
                <a:ea typeface="Gilroy" charset="0"/>
                <a:cs typeface="Gilroy" charset="0"/>
              </a:rPr>
              <a:t>https://</a:t>
            </a:r>
            <a:r>
              <a:rPr lang="es-ES_tradnl" sz="1400" dirty="0" err="1">
                <a:latin typeface="Gilroy" charset="0"/>
                <a:ea typeface="Gilroy" charset="0"/>
                <a:cs typeface="Gilroy" charset="0"/>
              </a:rPr>
              <a:t>cervezavereda.com</a:t>
            </a:r>
            <a:r>
              <a:rPr lang="es-ES_tradnl" sz="1400" dirty="0">
                <a:latin typeface="Gilroy" charset="0"/>
                <a:ea typeface="Gilroy" charset="0"/>
                <a:cs typeface="Gilroy" charset="0"/>
              </a:rPr>
              <a:t>/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3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5" y="448771"/>
            <a:ext cx="5506017" cy="685798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973" y="1250349"/>
            <a:ext cx="2637851" cy="12251339"/>
          </a:xfrm>
          <a:prstGeom prst="rect">
            <a:avLst/>
          </a:prstGeom>
        </p:spPr>
      </p:pic>
      <p:sp>
        <p:nvSpPr>
          <p:cNvPr id="11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LA IMPORTANCIA DEL CONCEPTO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1158801"/>
            <a:ext cx="10801349" cy="605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FFD579"/>
                </a:solidFill>
                <a:latin typeface="Interstate" charset="0"/>
                <a:ea typeface="Interstate" charset="0"/>
                <a:cs typeface="Interstate" charset="0"/>
              </a:rPr>
              <a:t>CHINCHANA</a:t>
            </a:r>
          </a:p>
        </p:txBody>
      </p:sp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198" y="1520761"/>
            <a:ext cx="3048344" cy="381647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8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LA IMPORTANCIA DEL CONCEPTO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1158801"/>
            <a:ext cx="10801349" cy="605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FFD579"/>
                </a:solidFill>
                <a:latin typeface="Interstate" charset="0"/>
                <a:ea typeface="Interstate" charset="0"/>
                <a:cs typeface="Interstate" charset="0"/>
              </a:rPr>
              <a:t>CHINCHANA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04" y="2142358"/>
            <a:ext cx="2812833" cy="351585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32" y="2136805"/>
            <a:ext cx="2836068" cy="352140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66" y="2095801"/>
            <a:ext cx="2846546" cy="356241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695327" y="1972575"/>
            <a:ext cx="93361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La narrativa te ayudará a las decisiones de negocio que tengas y a que todo tenga un hilo conductor:</a:t>
            </a:r>
          </a:p>
          <a:p>
            <a:endParaRPr lang="es-ES_tradnl" sz="2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Los </a:t>
            </a:r>
            <a:r>
              <a:rPr lang="es-ES_tradnl" sz="2600" dirty="0" err="1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partners</a:t>
            </a: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 (socios, acompañantes..) que elijas</a:t>
            </a: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Los lugares donde vendas tu producto o servicio</a:t>
            </a: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El diseño, la tipografía o colores</a:t>
            </a: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Toda la publicidad o comunicación</a:t>
            </a:r>
          </a:p>
          <a:p>
            <a:pPr marL="457200" indent="-457200">
              <a:buFontTx/>
              <a:buChar char="-"/>
            </a:pPr>
            <a:endParaRPr lang="es-ES_tradnl" sz="2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Todo debe tener total y absoluta coherencia.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95326" y="1093971"/>
            <a:ext cx="10801349" cy="535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PARA QUE SIRVE</a:t>
            </a:r>
            <a:endParaRPr lang="en-US" sz="3600" b="1" spc="300" dirty="0" smtClean="0">
              <a:solidFill>
                <a:srgbClr val="17DD91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3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DALE SENTIDO A TU MARCA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7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LA IMPORTANCIA DEL CONCEPTO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1158801"/>
            <a:ext cx="10801349" cy="605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FFD579"/>
                </a:solidFill>
                <a:latin typeface="Interstate" charset="0"/>
                <a:ea typeface="Interstate" charset="0"/>
                <a:cs typeface="Interstate" charset="0"/>
              </a:rPr>
              <a:t>PYRENE CRAFT BEER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6" y="2179648"/>
            <a:ext cx="3267438" cy="326743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14" y="2179648"/>
            <a:ext cx="3288086" cy="326743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046" y="2179648"/>
            <a:ext cx="3298557" cy="326743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FF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mtClean="0">
                <a:solidFill>
                  <a:srgbClr val="17385E"/>
                </a:solidFill>
              </a:rPr>
              <a:t> </a:t>
            </a:r>
            <a:endParaRPr lang="es-ES_tradnl" dirty="0">
              <a:solidFill>
                <a:srgbClr val="17385E"/>
              </a:solidFill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909638" y="1123580"/>
            <a:ext cx="9861130" cy="198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600" b="1" spc="3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TÉCNICAS PARA</a:t>
            </a:r>
          </a:p>
          <a:p>
            <a:pPr>
              <a:lnSpc>
                <a:spcPct val="100000"/>
              </a:lnSpc>
            </a:pPr>
            <a:r>
              <a:rPr lang="en-US" sz="7600" b="1" spc="3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CONCEPTUALIZAR</a:t>
            </a:r>
          </a:p>
        </p:txBody>
      </p:sp>
      <p:sp>
        <p:nvSpPr>
          <p:cNvPr id="4" name="Google Shape;64;p2"/>
          <p:cNvSpPr/>
          <p:nvPr/>
        </p:nvSpPr>
        <p:spPr>
          <a:xfrm>
            <a:off x="10770768" y="5409147"/>
            <a:ext cx="78581" cy="157162"/>
          </a:xfrm>
          <a:custGeom>
            <a:avLst/>
            <a:gdLst/>
            <a:ahLst/>
            <a:cxnLst/>
            <a:rect l="l" t="t" r="r" b="b"/>
            <a:pathLst>
              <a:path w="124460" h="248920" extrusionOk="0">
                <a:moveTo>
                  <a:pt x="0" y="0"/>
                </a:moveTo>
                <a:lnTo>
                  <a:pt x="124373" y="124373"/>
                </a:lnTo>
                <a:lnTo>
                  <a:pt x="0" y="248746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7385E"/>
              </a:solidFill>
            </a:endParaRPr>
          </a:p>
        </p:txBody>
      </p:sp>
      <p:sp>
        <p:nvSpPr>
          <p:cNvPr id="5" name="Google Shape;65;p2"/>
          <p:cNvSpPr/>
          <p:nvPr/>
        </p:nvSpPr>
        <p:spPr>
          <a:xfrm>
            <a:off x="10597834" y="5487728"/>
            <a:ext cx="234472" cy="45719"/>
          </a:xfrm>
          <a:custGeom>
            <a:avLst/>
            <a:gdLst/>
            <a:ahLst/>
            <a:cxnLst/>
            <a:rect l="l" t="t" r="r" b="b"/>
            <a:pathLst>
              <a:path w="410844" h="120000" extrusionOk="0">
                <a:moveTo>
                  <a:pt x="410406" y="0"/>
                </a:moveTo>
                <a:lnTo>
                  <a:pt x="0" y="0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7385E"/>
              </a:solidFill>
            </a:endParaRPr>
          </a:p>
        </p:txBody>
      </p:sp>
      <p:sp>
        <p:nvSpPr>
          <p:cNvPr id="6" name="Google Shape;66;p2"/>
          <p:cNvSpPr/>
          <p:nvPr/>
        </p:nvSpPr>
        <p:spPr>
          <a:xfrm>
            <a:off x="10459361" y="5220676"/>
            <a:ext cx="533245" cy="533245"/>
          </a:xfrm>
          <a:custGeom>
            <a:avLst/>
            <a:gdLst/>
            <a:ahLst/>
            <a:cxnLst/>
            <a:rect l="l" t="t" r="r" b="b"/>
            <a:pathLst>
              <a:path w="876300" h="876300" extrusionOk="0">
                <a:moveTo>
                  <a:pt x="875711" y="437850"/>
                </a:moveTo>
                <a:lnTo>
                  <a:pt x="873142" y="485560"/>
                </a:lnTo>
                <a:lnTo>
                  <a:pt x="865612" y="531781"/>
                </a:lnTo>
                <a:lnTo>
                  <a:pt x="853389" y="576247"/>
                </a:lnTo>
                <a:lnTo>
                  <a:pt x="836739" y="618691"/>
                </a:lnTo>
                <a:lnTo>
                  <a:pt x="815931" y="658845"/>
                </a:lnTo>
                <a:lnTo>
                  <a:pt x="791230" y="696442"/>
                </a:lnTo>
                <a:lnTo>
                  <a:pt x="762905" y="731215"/>
                </a:lnTo>
                <a:lnTo>
                  <a:pt x="731222" y="762898"/>
                </a:lnTo>
                <a:lnTo>
                  <a:pt x="696448" y="791223"/>
                </a:lnTo>
                <a:lnTo>
                  <a:pt x="658850" y="815923"/>
                </a:lnTo>
                <a:lnTo>
                  <a:pt x="618697" y="836731"/>
                </a:lnTo>
                <a:lnTo>
                  <a:pt x="576254" y="853379"/>
                </a:lnTo>
                <a:lnTo>
                  <a:pt x="531789" y="865602"/>
                </a:lnTo>
                <a:lnTo>
                  <a:pt x="485569" y="873131"/>
                </a:lnTo>
                <a:lnTo>
                  <a:pt x="437861" y="875701"/>
                </a:lnTo>
                <a:lnTo>
                  <a:pt x="390151" y="873131"/>
                </a:lnTo>
                <a:lnTo>
                  <a:pt x="343929" y="865602"/>
                </a:lnTo>
                <a:lnTo>
                  <a:pt x="299462" y="853379"/>
                </a:lnTo>
                <a:lnTo>
                  <a:pt x="257018" y="836731"/>
                </a:lnTo>
                <a:lnTo>
                  <a:pt x="216863" y="815923"/>
                </a:lnTo>
                <a:lnTo>
                  <a:pt x="179265" y="791223"/>
                </a:lnTo>
                <a:lnTo>
                  <a:pt x="144490" y="762898"/>
                </a:lnTo>
                <a:lnTo>
                  <a:pt x="112807" y="731215"/>
                </a:lnTo>
                <a:lnTo>
                  <a:pt x="84481" y="696442"/>
                </a:lnTo>
                <a:lnTo>
                  <a:pt x="59780" y="658845"/>
                </a:lnTo>
                <a:lnTo>
                  <a:pt x="38971" y="618691"/>
                </a:lnTo>
                <a:lnTo>
                  <a:pt x="22322" y="576247"/>
                </a:lnTo>
                <a:lnTo>
                  <a:pt x="10099" y="531781"/>
                </a:lnTo>
                <a:lnTo>
                  <a:pt x="2569" y="485560"/>
                </a:lnTo>
                <a:lnTo>
                  <a:pt x="0" y="437850"/>
                </a:lnTo>
                <a:lnTo>
                  <a:pt x="2569" y="390140"/>
                </a:lnTo>
                <a:lnTo>
                  <a:pt x="10099" y="343919"/>
                </a:lnTo>
                <a:lnTo>
                  <a:pt x="22322" y="299453"/>
                </a:lnTo>
                <a:lnTo>
                  <a:pt x="38971" y="257009"/>
                </a:lnTo>
                <a:lnTo>
                  <a:pt x="59780" y="216855"/>
                </a:lnTo>
                <a:lnTo>
                  <a:pt x="84481" y="179258"/>
                </a:lnTo>
                <a:lnTo>
                  <a:pt x="112807" y="144485"/>
                </a:lnTo>
                <a:lnTo>
                  <a:pt x="144490" y="112802"/>
                </a:lnTo>
                <a:lnTo>
                  <a:pt x="179265" y="84477"/>
                </a:lnTo>
                <a:lnTo>
                  <a:pt x="216863" y="59777"/>
                </a:lnTo>
                <a:lnTo>
                  <a:pt x="257018" y="38970"/>
                </a:lnTo>
                <a:lnTo>
                  <a:pt x="299462" y="22321"/>
                </a:lnTo>
                <a:lnTo>
                  <a:pt x="343929" y="10098"/>
                </a:lnTo>
                <a:lnTo>
                  <a:pt x="390151" y="2569"/>
                </a:lnTo>
                <a:lnTo>
                  <a:pt x="437861" y="0"/>
                </a:lnTo>
                <a:lnTo>
                  <a:pt x="485569" y="2569"/>
                </a:lnTo>
                <a:lnTo>
                  <a:pt x="531789" y="10098"/>
                </a:lnTo>
                <a:lnTo>
                  <a:pt x="576254" y="22321"/>
                </a:lnTo>
                <a:lnTo>
                  <a:pt x="618697" y="38970"/>
                </a:lnTo>
                <a:lnTo>
                  <a:pt x="658850" y="59777"/>
                </a:lnTo>
                <a:lnTo>
                  <a:pt x="696448" y="84477"/>
                </a:lnTo>
                <a:lnTo>
                  <a:pt x="731222" y="112802"/>
                </a:lnTo>
                <a:lnTo>
                  <a:pt x="762905" y="144485"/>
                </a:lnTo>
                <a:lnTo>
                  <a:pt x="791230" y="179258"/>
                </a:lnTo>
                <a:lnTo>
                  <a:pt x="815931" y="216855"/>
                </a:lnTo>
                <a:lnTo>
                  <a:pt x="836739" y="257009"/>
                </a:lnTo>
                <a:lnTo>
                  <a:pt x="853389" y="299453"/>
                </a:lnTo>
                <a:lnTo>
                  <a:pt x="865612" y="343919"/>
                </a:lnTo>
                <a:lnTo>
                  <a:pt x="873142" y="390140"/>
                </a:lnTo>
                <a:lnTo>
                  <a:pt x="875711" y="437850"/>
                </a:lnTo>
                <a:close/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7385E"/>
              </a:solidFill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909637" y="5281871"/>
            <a:ext cx="8262937" cy="457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600" b="1" spc="3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04</a:t>
            </a:r>
            <a:endParaRPr lang="en-GB" sz="5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158954" y="5179504"/>
            <a:ext cx="7812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 smtClean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Muchas </a:t>
            </a:r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veces, lo único que necesitamos, es dar rienda suelta a ideas para que empiecen a tomar fuerza y forma.</a:t>
            </a:r>
            <a:endParaRPr lang="es-ES_tradnl" sz="2000" dirty="0" smtClean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76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04. TÉCNICAS PARA CONCEPTUALIZAR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695327" y="2559902"/>
            <a:ext cx="980682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Mapa mental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Analogía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Lista de Atributos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s-ES_tradnl" sz="2600" dirty="0" err="1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Moodboard</a:t>
            </a:r>
            <a:endParaRPr lang="es-ES_tradnl" sz="2600" dirty="0" smtClean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Lluvia de ideas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Cuadro de personalidad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695326" y="1707768"/>
            <a:ext cx="10801349" cy="611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smtClean="0">
                <a:solidFill>
                  <a:srgbClr val="FFAB00"/>
                </a:solidFill>
                <a:latin typeface="Interstate" charset="0"/>
                <a:ea typeface="Interstate" charset="0"/>
                <a:cs typeface="Interstate" charset="0"/>
              </a:rPr>
              <a:t>ALGUNAS TÉCNICAS</a:t>
            </a:r>
            <a:endParaRPr lang="es-ES" sz="3600" b="1" spc="300" dirty="0" smtClean="0">
              <a:solidFill>
                <a:srgbClr val="FFAB00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04. TÉCNICAS PARA CONCEPTUALIZAR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695327" y="3286441"/>
            <a:ext cx="98068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Partiremos de una idea central y de ahí empezaremos a realizar ramificaciones con conceptos que se puedan asociar.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695326" y="2434307"/>
            <a:ext cx="10801349" cy="611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FFAB00"/>
                </a:solidFill>
                <a:latin typeface="Interstate" charset="0"/>
                <a:ea typeface="Interstate" charset="0"/>
                <a:cs typeface="Interstate" charset="0"/>
              </a:rPr>
              <a:t>MAPA MENTAL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04. TÉCNICAS PARA CONCEPTUALIZAR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695327" y="2646820"/>
            <a:ext cx="980682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Es tener la comparación o semejanza entre objetos distintos, es decir volante a coche o timón a barco.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_tradnl" sz="2600" dirty="0" smtClean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Esto nos empieza a dar asociaciones que aunque parezcan obvias en el momento de conceptualizar pueden desatascarnos.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695326" y="1794686"/>
            <a:ext cx="10801349" cy="611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FFAB00"/>
                </a:solidFill>
                <a:latin typeface="Interstate" charset="0"/>
                <a:ea typeface="Interstate" charset="0"/>
                <a:cs typeface="Interstate" charset="0"/>
              </a:rPr>
              <a:t>ANALOGÍA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04. TÉCNICAS PARA CONCEPTUALIZAR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695327" y="3321074"/>
            <a:ext cx="98068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Son todas las cualidades que pueda tener vuestro producto o servicio, la visión que puedas tener de tu marca.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695326" y="2468940"/>
            <a:ext cx="10801349" cy="611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FFAB00"/>
                </a:solidFill>
                <a:latin typeface="Interstate" charset="0"/>
                <a:ea typeface="Interstate" charset="0"/>
                <a:cs typeface="Interstate" charset="0"/>
              </a:rPr>
              <a:t>LISTA DE ATRIBUTOS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5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04. TÉCNICAS PARA CONCEPTUALIZAR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695327" y="2759957"/>
            <a:ext cx="980682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Aporta una ruta gráfica y visual de la marca, es una forma de inspiración de la marca.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_tradnl" sz="2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No solo se incluye el estilo, sino los colores, texturas, símbolos tipografías</a:t>
            </a:r>
            <a:r>
              <a:rPr lang="mr-IN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…</a:t>
            </a:r>
            <a:r>
              <a:rPr lang="es-ES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 todo lo que pueda acotar la propuesta gráfica.</a:t>
            </a:r>
            <a:endParaRPr lang="es-ES_tradnl" sz="2600" dirty="0" smtClean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695326" y="1907823"/>
            <a:ext cx="10801349" cy="611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FFAB00"/>
                </a:solidFill>
                <a:latin typeface="Interstate" charset="0"/>
                <a:ea typeface="Interstate" charset="0"/>
                <a:cs typeface="Interstate" charset="0"/>
              </a:rPr>
              <a:t>MOODBOARD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04. TÉCNICAS PARA CONCEPTUALIZAR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695327" y="2033689"/>
            <a:ext cx="101917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En el menor tiempo posible, exponer el máximo de conceptos que hagan el proceso creativo más eficiente. Hay varias opciones: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_tradnl" sz="2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Lluvia de ideas inversa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Análisis DAFO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Los cinco por qué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Ideación rápida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Lluvia de ideas ¿que tal si...?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Cuadro de situación</a:t>
            </a:r>
            <a:endParaRPr lang="es-ES_tradnl" sz="2600" dirty="0" smtClean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695326" y="1181555"/>
            <a:ext cx="10801349" cy="611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FFAB00"/>
                </a:solidFill>
                <a:latin typeface="Interstate" charset="0"/>
                <a:ea typeface="Interstate" charset="0"/>
                <a:cs typeface="Interstate" charset="0"/>
              </a:rPr>
              <a:t>LLUVIA DE IDEAS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9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rgbClr val="1738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03. LA IMPORTANCIA DEL CONCEPTO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1" y="6035938"/>
            <a:ext cx="1628774" cy="347673"/>
          </a:xfrm>
          <a:prstGeom prst="rect">
            <a:avLst/>
          </a:prstGeom>
        </p:spPr>
      </p:pic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rgbClr val="1738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695326" y="1158801"/>
            <a:ext cx="10801349" cy="605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FFAB00"/>
                </a:solidFill>
                <a:latin typeface="Interstate" charset="0"/>
                <a:ea typeface="Interstate" charset="0"/>
                <a:cs typeface="Interstate" charset="0"/>
              </a:rPr>
              <a:t>CUADRO DE SITUACIÓN</a:t>
            </a:r>
            <a:endParaRPr lang="es-ES" sz="3600" b="1" spc="300" dirty="0" smtClean="0">
              <a:solidFill>
                <a:srgbClr val="FFAB00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5334000" y="2909889"/>
            <a:ext cx="1524000" cy="1524000"/>
          </a:xfrm>
          <a:prstGeom prst="ellipse">
            <a:avLst/>
          </a:prstGeom>
          <a:solidFill>
            <a:srgbClr val="FF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Rectángulo 12"/>
          <p:cNvSpPr/>
          <p:nvPr/>
        </p:nvSpPr>
        <p:spPr>
          <a:xfrm>
            <a:off x="5334000" y="3374024"/>
            <a:ext cx="152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_tradn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roy SemiBold" charset="0"/>
                <a:ea typeface="Gilroy SemiBold" charset="0"/>
                <a:cs typeface="Gilroy SemiBold" charset="0"/>
              </a:rPr>
              <a:t>TU PROYECTO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7229475" y="2416187"/>
            <a:ext cx="4267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_tradn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roy SemiBold" charset="0"/>
                <a:ea typeface="Gilroy SemiBold" charset="0"/>
                <a:cs typeface="Gilroy SemiBold" charset="0"/>
              </a:rPr>
              <a:t>¿QUÉ?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7282640" y="3649428"/>
            <a:ext cx="4267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_tradnl" sz="16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Gilroy SemiBold" charset="0"/>
                <a:ea typeface="Gilroy SemiBold" charset="0"/>
                <a:cs typeface="Gilroy SemiBold" charset="0"/>
              </a:rPr>
              <a:t>¿DÓNDE?</a:t>
            </a:r>
            <a:endParaRPr lang="es-ES_tradnl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Gilroy SemiBold" charset="0"/>
              <a:ea typeface="Gilroy SemiBold" charset="0"/>
              <a:cs typeface="Gilroy SemiBold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7282640" y="4758876"/>
            <a:ext cx="4267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_tradn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roy SemiBold" charset="0"/>
                <a:ea typeface="Gilroy SemiBold" charset="0"/>
                <a:cs typeface="Gilroy SemiBold" charset="0"/>
              </a:rPr>
              <a:t>¿CUÁNDO?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536608" y="2415659"/>
            <a:ext cx="4267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_tradn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roy SemiBold" charset="0"/>
                <a:ea typeface="Gilroy SemiBold" charset="0"/>
                <a:cs typeface="Gilroy SemiBold" charset="0"/>
              </a:rPr>
              <a:t>¿QUIÉN?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589773" y="3648900"/>
            <a:ext cx="4267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_tradn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roy SemiBold" charset="0"/>
                <a:ea typeface="Gilroy SemiBold" charset="0"/>
                <a:cs typeface="Gilroy SemiBold" charset="0"/>
              </a:rPr>
              <a:t>¿CÓMO?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589773" y="4758348"/>
            <a:ext cx="4267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_tradnl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roy SemiBold" charset="0"/>
                <a:ea typeface="Gilroy SemiBold" charset="0"/>
                <a:cs typeface="Gilroy SemiBold" charset="0"/>
              </a:rPr>
              <a:t>¿POR QUÉ?</a:t>
            </a: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056" y="6093568"/>
            <a:ext cx="1429521" cy="34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5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04. TÉCNICAS PARA CONCEPTUALIZAR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695327" y="3121019"/>
            <a:ext cx="980682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La personalidad que vamos a implementarle a la marca, como queremos que sea para que comunique los valores o conceptos que la forman.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695326" y="2268885"/>
            <a:ext cx="10801349" cy="611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FFAB00"/>
                </a:solidFill>
                <a:latin typeface="Interstate" charset="0"/>
                <a:ea typeface="Interstate" charset="0"/>
                <a:cs typeface="Interstate" charset="0"/>
              </a:rPr>
              <a:t>CUADRO DE PERSONALIDAD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8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89" y="0"/>
            <a:ext cx="4652211" cy="123542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46947"/>
            <a:ext cx="4682710" cy="468429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656006" y="0"/>
            <a:ext cx="2883783" cy="1732549"/>
          </a:xfrm>
          <a:prstGeom prst="rect">
            <a:avLst/>
          </a:prstGeom>
          <a:solidFill>
            <a:srgbClr val="2B6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ángulo 4"/>
          <p:cNvSpPr/>
          <p:nvPr/>
        </p:nvSpPr>
        <p:spPr>
          <a:xfrm>
            <a:off x="4656006" y="1692441"/>
            <a:ext cx="2883783" cy="1732549"/>
          </a:xfrm>
          <a:prstGeom prst="rect">
            <a:avLst/>
          </a:prstGeom>
          <a:solidFill>
            <a:srgbClr val="46A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4656006" y="3408946"/>
            <a:ext cx="2883783" cy="1732549"/>
          </a:xfrm>
          <a:prstGeom prst="rect">
            <a:avLst/>
          </a:prstGeom>
          <a:solidFill>
            <a:srgbClr val="2B2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/>
          <p:cNvSpPr/>
          <p:nvPr/>
        </p:nvSpPr>
        <p:spPr>
          <a:xfrm>
            <a:off x="4656006" y="5125451"/>
            <a:ext cx="2883783" cy="1732549"/>
          </a:xfrm>
          <a:prstGeom prst="rect">
            <a:avLst/>
          </a:prstGeom>
          <a:solidFill>
            <a:srgbClr val="866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4" y="1444668"/>
            <a:ext cx="2741194" cy="145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7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rgbClr val="FF7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mtClean="0">
                <a:solidFill>
                  <a:srgbClr val="FF9300"/>
                </a:solidFill>
              </a:rPr>
              <a:t> </a:t>
            </a:r>
            <a:endParaRPr lang="es-ES_tradnl" dirty="0">
              <a:solidFill>
                <a:srgbClr val="FF9300"/>
              </a:solidFill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909638" y="1123580"/>
            <a:ext cx="9861130" cy="198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600" b="1" spc="3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EMPEZAR A</a:t>
            </a:r>
          </a:p>
          <a:p>
            <a:pPr>
              <a:lnSpc>
                <a:spcPct val="100000"/>
              </a:lnSpc>
            </a:pPr>
            <a:r>
              <a:rPr lang="en-US" sz="7600" b="1" spc="3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TRABAJAR</a:t>
            </a:r>
          </a:p>
        </p:txBody>
      </p:sp>
      <p:sp>
        <p:nvSpPr>
          <p:cNvPr id="4" name="Google Shape;64;p2"/>
          <p:cNvSpPr/>
          <p:nvPr/>
        </p:nvSpPr>
        <p:spPr>
          <a:xfrm>
            <a:off x="10770768" y="5409147"/>
            <a:ext cx="78581" cy="157162"/>
          </a:xfrm>
          <a:custGeom>
            <a:avLst/>
            <a:gdLst/>
            <a:ahLst/>
            <a:cxnLst/>
            <a:rect l="l" t="t" r="r" b="b"/>
            <a:pathLst>
              <a:path w="124460" h="248920" extrusionOk="0">
                <a:moveTo>
                  <a:pt x="0" y="0"/>
                </a:moveTo>
                <a:lnTo>
                  <a:pt x="124373" y="124373"/>
                </a:lnTo>
                <a:lnTo>
                  <a:pt x="0" y="248746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" name="Google Shape;65;p2"/>
          <p:cNvSpPr/>
          <p:nvPr/>
        </p:nvSpPr>
        <p:spPr>
          <a:xfrm>
            <a:off x="10597834" y="5487728"/>
            <a:ext cx="234472" cy="45719"/>
          </a:xfrm>
          <a:custGeom>
            <a:avLst/>
            <a:gdLst/>
            <a:ahLst/>
            <a:cxnLst/>
            <a:rect l="l" t="t" r="r" b="b"/>
            <a:pathLst>
              <a:path w="410844" h="120000" extrusionOk="0">
                <a:moveTo>
                  <a:pt x="410406" y="0"/>
                </a:moveTo>
                <a:lnTo>
                  <a:pt x="0" y="0"/>
                </a:lnTo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" name="Google Shape;66;p2"/>
          <p:cNvSpPr/>
          <p:nvPr/>
        </p:nvSpPr>
        <p:spPr>
          <a:xfrm>
            <a:off x="10459361" y="5220676"/>
            <a:ext cx="533245" cy="533245"/>
          </a:xfrm>
          <a:custGeom>
            <a:avLst/>
            <a:gdLst/>
            <a:ahLst/>
            <a:cxnLst/>
            <a:rect l="l" t="t" r="r" b="b"/>
            <a:pathLst>
              <a:path w="876300" h="876300" extrusionOk="0">
                <a:moveTo>
                  <a:pt x="875711" y="437850"/>
                </a:moveTo>
                <a:lnTo>
                  <a:pt x="873142" y="485560"/>
                </a:lnTo>
                <a:lnTo>
                  <a:pt x="865612" y="531781"/>
                </a:lnTo>
                <a:lnTo>
                  <a:pt x="853389" y="576247"/>
                </a:lnTo>
                <a:lnTo>
                  <a:pt x="836739" y="618691"/>
                </a:lnTo>
                <a:lnTo>
                  <a:pt x="815931" y="658845"/>
                </a:lnTo>
                <a:lnTo>
                  <a:pt x="791230" y="696442"/>
                </a:lnTo>
                <a:lnTo>
                  <a:pt x="762905" y="731215"/>
                </a:lnTo>
                <a:lnTo>
                  <a:pt x="731222" y="762898"/>
                </a:lnTo>
                <a:lnTo>
                  <a:pt x="696448" y="791223"/>
                </a:lnTo>
                <a:lnTo>
                  <a:pt x="658850" y="815923"/>
                </a:lnTo>
                <a:lnTo>
                  <a:pt x="618697" y="836731"/>
                </a:lnTo>
                <a:lnTo>
                  <a:pt x="576254" y="853379"/>
                </a:lnTo>
                <a:lnTo>
                  <a:pt x="531789" y="865602"/>
                </a:lnTo>
                <a:lnTo>
                  <a:pt x="485569" y="873131"/>
                </a:lnTo>
                <a:lnTo>
                  <a:pt x="437861" y="875701"/>
                </a:lnTo>
                <a:lnTo>
                  <a:pt x="390151" y="873131"/>
                </a:lnTo>
                <a:lnTo>
                  <a:pt x="343929" y="865602"/>
                </a:lnTo>
                <a:lnTo>
                  <a:pt x="299462" y="853379"/>
                </a:lnTo>
                <a:lnTo>
                  <a:pt x="257018" y="836731"/>
                </a:lnTo>
                <a:lnTo>
                  <a:pt x="216863" y="815923"/>
                </a:lnTo>
                <a:lnTo>
                  <a:pt x="179265" y="791223"/>
                </a:lnTo>
                <a:lnTo>
                  <a:pt x="144490" y="762898"/>
                </a:lnTo>
                <a:lnTo>
                  <a:pt x="112807" y="731215"/>
                </a:lnTo>
                <a:lnTo>
                  <a:pt x="84481" y="696442"/>
                </a:lnTo>
                <a:lnTo>
                  <a:pt x="59780" y="658845"/>
                </a:lnTo>
                <a:lnTo>
                  <a:pt x="38971" y="618691"/>
                </a:lnTo>
                <a:lnTo>
                  <a:pt x="22322" y="576247"/>
                </a:lnTo>
                <a:lnTo>
                  <a:pt x="10099" y="531781"/>
                </a:lnTo>
                <a:lnTo>
                  <a:pt x="2569" y="485560"/>
                </a:lnTo>
                <a:lnTo>
                  <a:pt x="0" y="437850"/>
                </a:lnTo>
                <a:lnTo>
                  <a:pt x="2569" y="390140"/>
                </a:lnTo>
                <a:lnTo>
                  <a:pt x="10099" y="343919"/>
                </a:lnTo>
                <a:lnTo>
                  <a:pt x="22322" y="299453"/>
                </a:lnTo>
                <a:lnTo>
                  <a:pt x="38971" y="257009"/>
                </a:lnTo>
                <a:lnTo>
                  <a:pt x="59780" y="216855"/>
                </a:lnTo>
                <a:lnTo>
                  <a:pt x="84481" y="179258"/>
                </a:lnTo>
                <a:lnTo>
                  <a:pt x="112807" y="144485"/>
                </a:lnTo>
                <a:lnTo>
                  <a:pt x="144490" y="112802"/>
                </a:lnTo>
                <a:lnTo>
                  <a:pt x="179265" y="84477"/>
                </a:lnTo>
                <a:lnTo>
                  <a:pt x="216863" y="59777"/>
                </a:lnTo>
                <a:lnTo>
                  <a:pt x="257018" y="38970"/>
                </a:lnTo>
                <a:lnTo>
                  <a:pt x="299462" y="22321"/>
                </a:lnTo>
                <a:lnTo>
                  <a:pt x="343929" y="10098"/>
                </a:lnTo>
                <a:lnTo>
                  <a:pt x="390151" y="2569"/>
                </a:lnTo>
                <a:lnTo>
                  <a:pt x="437861" y="0"/>
                </a:lnTo>
                <a:lnTo>
                  <a:pt x="485569" y="2569"/>
                </a:lnTo>
                <a:lnTo>
                  <a:pt x="531789" y="10098"/>
                </a:lnTo>
                <a:lnTo>
                  <a:pt x="576254" y="22321"/>
                </a:lnTo>
                <a:lnTo>
                  <a:pt x="618697" y="38970"/>
                </a:lnTo>
                <a:lnTo>
                  <a:pt x="658850" y="59777"/>
                </a:lnTo>
                <a:lnTo>
                  <a:pt x="696448" y="84477"/>
                </a:lnTo>
                <a:lnTo>
                  <a:pt x="731222" y="112802"/>
                </a:lnTo>
                <a:lnTo>
                  <a:pt x="762905" y="144485"/>
                </a:lnTo>
                <a:lnTo>
                  <a:pt x="791230" y="179258"/>
                </a:lnTo>
                <a:lnTo>
                  <a:pt x="815931" y="216855"/>
                </a:lnTo>
                <a:lnTo>
                  <a:pt x="836739" y="257009"/>
                </a:lnTo>
                <a:lnTo>
                  <a:pt x="853389" y="299453"/>
                </a:lnTo>
                <a:lnTo>
                  <a:pt x="865612" y="343919"/>
                </a:lnTo>
                <a:lnTo>
                  <a:pt x="873142" y="390140"/>
                </a:lnTo>
                <a:lnTo>
                  <a:pt x="875711" y="437850"/>
                </a:lnTo>
                <a:close/>
              </a:path>
            </a:pathLst>
          </a:custGeom>
          <a:noFill/>
          <a:ln w="31750" cap="flat" cmpd="sng">
            <a:solidFill>
              <a:srgbClr val="1738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909637" y="5281871"/>
            <a:ext cx="8262937" cy="457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600" b="1" spc="3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05</a:t>
            </a:r>
            <a:endParaRPr lang="en-GB" sz="5600" b="1" spc="3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158953" y="5179504"/>
            <a:ext cx="80566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 smtClean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Para llegar a un </a:t>
            </a:r>
            <a:r>
              <a:rPr lang="es-ES_tradnl" sz="2000" smtClean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concepto sólido, </a:t>
            </a:r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antes de diseñar, debes entender las necesidades y objetivos del proyecto con base al </a:t>
            </a:r>
            <a:r>
              <a:rPr lang="es-ES_tradnl" sz="2000" dirty="0" err="1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brief</a:t>
            </a:r>
            <a:r>
              <a:rPr lang="es-ES_tradnl" sz="2000" dirty="0">
                <a:solidFill>
                  <a:srgbClr val="17385E"/>
                </a:solidFill>
                <a:latin typeface="Gilroy" charset="0"/>
                <a:ea typeface="Gilroy" charset="0"/>
                <a:cs typeface="Gilroy" charset="0"/>
              </a:rPr>
              <a:t> </a:t>
            </a:r>
            <a:endParaRPr lang="es-ES_tradnl" sz="2000" dirty="0" smtClean="0">
              <a:solidFill>
                <a:srgbClr val="17385E"/>
              </a:solidFill>
              <a:latin typeface="Gilroy" charset="0"/>
              <a:ea typeface="Gilroy" charset="0"/>
              <a:cs typeface="Gilro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0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05. EMPEZAR A TRABAJAR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695327" y="2759957"/>
            <a:ext cx="980682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Todo empieza por un </a:t>
            </a:r>
            <a:r>
              <a:rPr lang="es-ES_tradnl" sz="2600" dirty="0" err="1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brief</a:t>
            </a: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 o documento guía bien entendido y de las necesidades del proyecto /cliente.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s-ES_tradnl" sz="2600" dirty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Este documento nos ayudará a sacar conceptos o ideas para la elaboración de la marca en todos los sentidos.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695326" y="1907823"/>
            <a:ext cx="10801349" cy="611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FF7E79"/>
                </a:solidFill>
                <a:latin typeface="Interstate" charset="0"/>
                <a:ea typeface="Interstate" charset="0"/>
                <a:cs typeface="Interstate" charset="0"/>
              </a:rPr>
              <a:t>EMPEZAR POR EL BRIEF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2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05. EMPEZAR A TRABAJAR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695327" y="2180343"/>
            <a:ext cx="980682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Define muy bien quien eres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El concepto clave o diferenciador estará en toda la marca.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No pierdas de vista cual es tu objetivo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Competencia estúdiala haz un </a:t>
            </a:r>
            <a:r>
              <a:rPr lang="es-ES_tradnl" sz="2600" dirty="0" err="1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slide</a:t>
            </a: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 de cada uno de ellos con texto e imágenes que los definan y los diferencien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Público meta, lo habéis definido a grandes rasgos, puede haber subgrupos y podemos trabajar el comprador tipo o </a:t>
            </a:r>
            <a:r>
              <a:rPr lang="es-ES_tradnl" sz="2600" dirty="0" err="1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Buyer</a:t>
            </a: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 Persona para imaginarnos a la persona.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695326" y="1328209"/>
            <a:ext cx="10801349" cy="6110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FF7E79"/>
                </a:solidFill>
                <a:latin typeface="Interstate" charset="0"/>
                <a:ea typeface="Interstate" charset="0"/>
                <a:cs typeface="Interstate" charset="0"/>
              </a:rPr>
              <a:t>UNA VEZ TENGÁIS EL BRIEF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00063" y="508992"/>
            <a:ext cx="11129962" cy="5840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mtClean="0"/>
              <a:t> </a:t>
            </a:r>
            <a:endParaRPr lang="es-ES_tradnl" dirty="0"/>
          </a:p>
        </p:txBody>
      </p:sp>
      <p:sp>
        <p:nvSpPr>
          <p:cNvPr id="10" name="Rectangle 9"/>
          <p:cNvSpPr/>
          <p:nvPr/>
        </p:nvSpPr>
        <p:spPr>
          <a:xfrm>
            <a:off x="2013958" y="2204681"/>
            <a:ext cx="8164084" cy="236291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946484" y="90931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WEBINAR. 19 DE OCTUBRE 2023</a:t>
            </a:r>
            <a:endParaRPr sz="1200" dirty="0">
              <a:solidFill>
                <a:srgbClr val="17385E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909638" y="1946648"/>
            <a:ext cx="9861130" cy="198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600" b="1" spc="3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MUCHAS </a:t>
            </a:r>
          </a:p>
          <a:p>
            <a:pPr>
              <a:lnSpc>
                <a:spcPct val="100000"/>
              </a:lnSpc>
            </a:pPr>
            <a:r>
              <a:rPr lang="en-US" sz="7600" b="1" spc="300" dirty="0" smtClean="0">
                <a:solidFill>
                  <a:srgbClr val="17385E"/>
                </a:solidFill>
                <a:latin typeface="Interstate" charset="0"/>
                <a:ea typeface="Interstate" charset="0"/>
                <a:cs typeface="Interstate" charset="0"/>
              </a:rPr>
              <a:t>GRACIAS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250" y="5392470"/>
            <a:ext cx="2371062" cy="56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1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>
            <a:extLst>
              <a:ext uri="{FF2B5EF4-FFF2-40B4-BE49-F238E27FC236}">
                <a16:creationId xmlns="" xmlns:a16="http://schemas.microsoft.com/office/drawing/2014/main" id="{19F379E5-33AF-F936-7628-335D84004E24}"/>
              </a:ext>
            </a:extLst>
          </p:cNvPr>
          <p:cNvGrpSpPr/>
          <p:nvPr/>
        </p:nvGrpSpPr>
        <p:grpSpPr>
          <a:xfrm>
            <a:off x="11299155" y="503765"/>
            <a:ext cx="197520" cy="142863"/>
            <a:chOff x="11206955" y="786981"/>
            <a:chExt cx="289720" cy="209550"/>
          </a:xfrm>
        </p:grpSpPr>
        <p:cxnSp>
          <p:nvCxnSpPr>
            <p:cNvPr id="7" name="Straight Connector 21">
              <a:extLst>
                <a:ext uri="{FF2B5EF4-FFF2-40B4-BE49-F238E27FC236}">
                  <a16:creationId xmlns="" xmlns:a16="http://schemas.microsoft.com/office/drawing/2014/main" id="{7C11DD8C-0CB8-C9EE-9C06-E8D57B6CDCCA}"/>
                </a:ext>
              </a:extLst>
            </p:cNvPr>
            <p:cNvCxnSpPr/>
            <p:nvPr/>
          </p:nvCxnSpPr>
          <p:spPr>
            <a:xfrm>
              <a:off x="11206955" y="8949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2">
              <a:extLst>
                <a:ext uri="{FF2B5EF4-FFF2-40B4-BE49-F238E27FC236}">
                  <a16:creationId xmlns="" xmlns:a16="http://schemas.microsoft.com/office/drawing/2014/main" id="{4487E6E1-411D-D430-035E-FDE080638204}"/>
                </a:ext>
              </a:extLst>
            </p:cNvPr>
            <p:cNvCxnSpPr/>
            <p:nvPr/>
          </p:nvCxnSpPr>
          <p:spPr>
            <a:xfrm>
              <a:off x="11206955" y="78698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3">
              <a:extLst>
                <a:ext uri="{FF2B5EF4-FFF2-40B4-BE49-F238E27FC236}">
                  <a16:creationId xmlns="" xmlns:a16="http://schemas.microsoft.com/office/drawing/2014/main" id="{8E4FE027-BFDA-0E6E-7E10-D51F8A61F6EE}"/>
                </a:ext>
              </a:extLst>
            </p:cNvPr>
            <p:cNvCxnSpPr/>
            <p:nvPr/>
          </p:nvCxnSpPr>
          <p:spPr>
            <a:xfrm>
              <a:off x="11206955" y="996531"/>
              <a:ext cx="2897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577361"/>
            <a:ext cx="6462712" cy="179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>
            <a:extLst>
              <a:ext uri="{FF2B5EF4-FFF2-40B4-BE49-F238E27FC236}">
                <a16:creationId xmlns="" xmlns:a16="http://schemas.microsoft.com/office/drawing/2014/main" id="{EB29FFE9-6109-47CE-54F6-42ABA938581C}"/>
              </a:ext>
            </a:extLst>
          </p:cNvPr>
          <p:cNvCxnSpPr>
            <a:cxnSpLocks/>
          </p:cNvCxnSpPr>
          <p:nvPr/>
        </p:nvCxnSpPr>
        <p:spPr>
          <a:xfrm flipH="1">
            <a:off x="695326" y="6209774"/>
            <a:ext cx="8435227" cy="179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oogle Shape;182;p22">
            <a:extLst>
              <a:ext uri="{FF2B5EF4-FFF2-40B4-BE49-F238E27FC236}">
                <a16:creationId xmlns="" xmlns:a16="http://schemas.microsoft.com/office/drawing/2014/main" id="{5E1A05FD-8C2F-481B-1423-FEC88B2F1BF9}"/>
              </a:ext>
            </a:extLst>
          </p:cNvPr>
          <p:cNvSpPr txBox="1"/>
          <p:nvPr/>
        </p:nvSpPr>
        <p:spPr>
          <a:xfrm>
            <a:off x="6096000" y="447764"/>
            <a:ext cx="47910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Interstate" charset="0"/>
                <a:ea typeface="Interstate" charset="0"/>
                <a:cs typeface="Interstate" charset="0"/>
                <a:sym typeface="Quicksand"/>
              </a:rPr>
              <a:t>01. DALE SENTIDO A TU MARCA</a:t>
            </a:r>
            <a:endParaRPr sz="1200" dirty="0">
              <a:solidFill>
                <a:schemeClr val="bg1"/>
              </a:solidFill>
              <a:latin typeface="Interstate" charset="0"/>
              <a:ea typeface="Interstate" charset="0"/>
              <a:cs typeface="Interstate" charset="0"/>
              <a:sym typeface="Quicksand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95327" y="2534090"/>
            <a:ext cx="933618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Las leyendas</a:t>
            </a:r>
          </a:p>
          <a:p>
            <a:pPr marL="457200" indent="-457200">
              <a:buFontTx/>
              <a:buChar char="-"/>
            </a:pPr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Los trovadores</a:t>
            </a:r>
          </a:p>
          <a:p>
            <a:pPr marL="457200" indent="-457200">
              <a:buFontTx/>
              <a:buChar char="-"/>
            </a:pPr>
            <a:endParaRPr lang="es-ES_tradnl" sz="2600" dirty="0" smtClean="0">
              <a:solidFill>
                <a:schemeClr val="bg1"/>
              </a:solidFill>
              <a:latin typeface="Gilroy" charset="0"/>
              <a:ea typeface="Gilroy" charset="0"/>
              <a:cs typeface="Gilroy" charset="0"/>
            </a:endParaRPr>
          </a:p>
          <a:p>
            <a:r>
              <a:rPr lang="es-ES_tradnl" sz="2600" dirty="0" smtClean="0">
                <a:solidFill>
                  <a:schemeClr val="bg1"/>
                </a:solidFill>
                <a:latin typeface="Gilroy" charset="0"/>
                <a:ea typeface="Gilroy" charset="0"/>
                <a:cs typeface="Gilroy" charset="0"/>
              </a:rPr>
              <a:t>Ya desde hace años el ser humano se relaciona contando historias, que nos han servido para aprender del contexto y darle sentido a lo que sucedía.</a:t>
            </a: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695326" y="1655486"/>
            <a:ext cx="10801349" cy="535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3600" b="1" spc="300" dirty="0" smtClean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ESTO NO ES NUEVO</a:t>
            </a:r>
            <a:r>
              <a:rPr lang="mr-IN" sz="3600" b="1" spc="300" dirty="0" smtClean="0">
                <a:solidFill>
                  <a:srgbClr val="17DD91"/>
                </a:solidFill>
                <a:latin typeface="Interstate" charset="0"/>
                <a:ea typeface="Interstate" charset="0"/>
                <a:cs typeface="Interstate" charset="0"/>
              </a:rPr>
              <a:t>…</a:t>
            </a:r>
            <a:endParaRPr lang="en-US" sz="3600" b="1" spc="300" dirty="0" smtClean="0">
              <a:solidFill>
                <a:srgbClr val="17DD91"/>
              </a:solidFill>
              <a:latin typeface="Interstate" charset="0"/>
              <a:ea typeface="Interstate" charset="0"/>
              <a:cs typeface="Interstate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372" y="6077039"/>
            <a:ext cx="1239303" cy="3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1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arcador de imagen 31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2" r="29142"/>
          <a:stretch>
            <a:fillRect/>
          </a:stretch>
        </p:blipFill>
        <p:spPr>
          <a:xfrm>
            <a:off x="0" y="0"/>
            <a:ext cx="4076700" cy="6858000"/>
          </a:xfrm>
          <a:prstGeom prst="rect">
            <a:avLst/>
          </a:prstGeom>
        </p:spPr>
      </p:pic>
      <p:pic>
        <p:nvPicPr>
          <p:cNvPr id="35" name="Marcador de imagen 34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5" r="30185"/>
          <a:stretch>
            <a:fillRect/>
          </a:stretch>
        </p:blipFill>
        <p:spPr>
          <a:xfrm>
            <a:off x="4076700" y="0"/>
            <a:ext cx="4076700" cy="6858000"/>
          </a:xfrm>
          <a:prstGeom prst="rect">
            <a:avLst/>
          </a:prstGeom>
        </p:spPr>
      </p:pic>
      <p:pic>
        <p:nvPicPr>
          <p:cNvPr id="38" name="Marcador de imagen 37"/>
          <p:cNvPicPr>
            <a:picLocks noGrp="1" noChangeAspect="1"/>
          </p:cNvPicPr>
          <p:nvPr>
            <p:ph type="pic"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9" r="30599"/>
          <a:stretch>
            <a:fillRect/>
          </a:stretch>
        </p:blipFill>
        <p:spPr>
          <a:xfrm>
            <a:off x="8153400" y="0"/>
            <a:ext cx="403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efont1">
      <a:majorFont>
        <a:latin typeface="Montserrat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5944</TotalTime>
  <Words>1969</Words>
  <Application>Microsoft Macintosh PowerPoint</Application>
  <PresentationFormat>Panorámica</PresentationFormat>
  <Paragraphs>389</Paragraphs>
  <Slides>63</Slides>
  <Notes>56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63</vt:i4>
      </vt:variant>
    </vt:vector>
  </HeadingPairs>
  <TitlesOfParts>
    <vt:vector size="72" baseType="lpstr">
      <vt:lpstr>Arial</vt:lpstr>
      <vt:lpstr>Calibri</vt:lpstr>
      <vt:lpstr>Gilroy</vt:lpstr>
      <vt:lpstr>Gilroy SemiBold</vt:lpstr>
      <vt:lpstr>Interstate</vt:lpstr>
      <vt:lpstr>Lato</vt:lpstr>
      <vt:lpstr>Montserrat</vt:lpstr>
      <vt:lpstr>Quicksand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SDFSFSDFSDF</dc:title>
  <dc:creator>Wowok Prast</dc:creator>
  <cp:lastModifiedBy>Usuario de Microsoft Office</cp:lastModifiedBy>
  <cp:revision>209</cp:revision>
  <dcterms:created xsi:type="dcterms:W3CDTF">2018-01-06T18:40:28Z</dcterms:created>
  <dcterms:modified xsi:type="dcterms:W3CDTF">2023-10-20T09:49:54Z</dcterms:modified>
</cp:coreProperties>
</file>