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34"/>
  </p:notesMasterIdLst>
  <p:sldIdLst>
    <p:sldId id="291" r:id="rId6"/>
    <p:sldId id="292" r:id="rId7"/>
    <p:sldId id="293" r:id="rId8"/>
    <p:sldId id="294" r:id="rId9"/>
    <p:sldId id="277" r:id="rId10"/>
    <p:sldId id="278" r:id="rId11"/>
    <p:sldId id="279" r:id="rId12"/>
    <p:sldId id="295" r:id="rId13"/>
    <p:sldId id="296" r:id="rId14"/>
    <p:sldId id="281" r:id="rId15"/>
    <p:sldId id="282" r:id="rId16"/>
    <p:sldId id="284" r:id="rId17"/>
    <p:sldId id="283" r:id="rId18"/>
    <p:sldId id="285" r:id="rId19"/>
    <p:sldId id="262" r:id="rId20"/>
    <p:sldId id="263" r:id="rId21"/>
    <p:sldId id="264" r:id="rId22"/>
    <p:sldId id="265" r:id="rId23"/>
    <p:sldId id="267" r:id="rId24"/>
    <p:sldId id="266" r:id="rId25"/>
    <p:sldId id="268" r:id="rId26"/>
    <p:sldId id="273" r:id="rId27"/>
    <p:sldId id="269" r:id="rId28"/>
    <p:sldId id="271" r:id="rId29"/>
    <p:sldId id="272" r:id="rId30"/>
    <p:sldId id="274" r:id="rId31"/>
    <p:sldId id="287" r:id="rId32"/>
    <p:sldId id="289" r:id="rId33"/>
  </p:sldIdLst>
  <p:sldSz cx="9144000" cy="5143500" type="screen16x9"/>
  <p:notesSz cx="7104063" cy="10234613"/>
  <p:embeddedFontLs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ontserrat Bold" panose="020B0604020202020204" charset="0"/>
      <p:regular r:id="rId39"/>
    </p:embeddedFont>
    <p:embeddedFont>
      <p:font typeface="Montserrat Ultra-Bold" panose="020B0604020202020204" charset="0"/>
      <p:regular r:id="rId40"/>
    </p:embeddedFont>
    <p:embeddedFont>
      <p:font typeface="Jost" panose="020B0604020202020204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Open Sans Light" panose="020B0604020202020204" charset="0"/>
      <p:regular r:id="rId49"/>
      <p:italic r:id="rId50"/>
    </p:embeddedFont>
    <p:embeddedFont>
      <p:font typeface="Barrabes" panose="020B0604020202020204" charset="0"/>
      <p:regular r:id="rId51"/>
      <p:bold r:id="rId52"/>
      <p:italic r:id="rId53"/>
      <p:boldItalic r:id="rId54"/>
    </p:embeddedFont>
    <p:embeddedFont>
      <p:font typeface="Open Sans Bold" panose="020B0604020202020204" charset="0"/>
      <p:regular r:id="rId55"/>
      <p:bold r:id="rId56"/>
    </p:embeddedFont>
    <p:embeddedFont>
      <p:font typeface="Cooper Black" panose="0208090404030B020404" pitchFamily="18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F3573-EC0E-497C-88C6-D7694EBCC6A4}" v="295" dt="2023-11-09T09:44:30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Asín" userId="9409d7d7-250c-44e5-8167-08a28c921a03" providerId="ADAL" clId="{90AF3573-EC0E-497C-88C6-D7694EBCC6A4}"/>
    <pc:docChg chg="undo custSel addSld delSld modSld sldOrd">
      <pc:chgData name="Jorge Asín" userId="9409d7d7-250c-44e5-8167-08a28c921a03" providerId="ADAL" clId="{90AF3573-EC0E-497C-88C6-D7694EBCC6A4}" dt="2023-11-09T09:44:30.881" v="292" actId="20577"/>
      <pc:docMkLst>
        <pc:docMk/>
      </pc:docMkLst>
      <pc:sldChg chg="addSp delSp modSp mod">
        <pc:chgData name="Jorge Asín" userId="9409d7d7-250c-44e5-8167-08a28c921a03" providerId="ADAL" clId="{90AF3573-EC0E-497C-88C6-D7694EBCC6A4}" dt="2023-11-09T09:40:33.985" v="141" actId="1076"/>
        <pc:sldMkLst>
          <pc:docMk/>
          <pc:sldMk cId="1398697448" sldId="262"/>
        </pc:sldMkLst>
        <pc:spChg chg="mod">
          <ac:chgData name="Jorge Asín" userId="9409d7d7-250c-44e5-8167-08a28c921a03" providerId="ADAL" clId="{90AF3573-EC0E-497C-88C6-D7694EBCC6A4}" dt="2023-11-09T09:40:17.818" v="136" actId="13926"/>
          <ac:spMkLst>
            <pc:docMk/>
            <pc:sldMk cId="1398697448" sldId="262"/>
            <ac:spMk id="6" creationId="{00000000-0000-0000-0000-000000000000}"/>
          </ac:spMkLst>
        </pc:spChg>
        <pc:spChg chg="del mod">
          <ac:chgData name="Jorge Asín" userId="9409d7d7-250c-44e5-8167-08a28c921a03" providerId="ADAL" clId="{90AF3573-EC0E-497C-88C6-D7694EBCC6A4}" dt="2023-11-09T09:38:20.852" v="84" actId="478"/>
          <ac:spMkLst>
            <pc:docMk/>
            <pc:sldMk cId="1398697448" sldId="262"/>
            <ac:spMk id="7" creationId="{00000000-0000-0000-0000-000000000000}"/>
          </ac:spMkLst>
        </pc:spChg>
        <pc:picChg chg="mod">
          <ac:chgData name="Jorge Asín" userId="9409d7d7-250c-44e5-8167-08a28c921a03" providerId="ADAL" clId="{90AF3573-EC0E-497C-88C6-D7694EBCC6A4}" dt="2023-11-09T09:40:26.703" v="138" actId="1076"/>
          <ac:picMkLst>
            <pc:docMk/>
            <pc:sldMk cId="1398697448" sldId="262"/>
            <ac:picMk id="3" creationId="{00000000-0000-0000-0000-000000000000}"/>
          </ac:picMkLst>
        </pc:picChg>
        <pc:picChg chg="add mod">
          <ac:chgData name="Jorge Asín" userId="9409d7d7-250c-44e5-8167-08a28c921a03" providerId="ADAL" clId="{90AF3573-EC0E-497C-88C6-D7694EBCC6A4}" dt="2023-11-09T09:40:33.985" v="141" actId="1076"/>
          <ac:picMkLst>
            <pc:docMk/>
            <pc:sldMk cId="1398697448" sldId="262"/>
            <ac:picMk id="4" creationId="{0FD03833-20A0-93A7-265E-FDDF89A566EA}"/>
          </ac:picMkLst>
        </pc:picChg>
      </pc:sldChg>
      <pc:sldChg chg="addSp delSp modSp mod">
        <pc:chgData name="Jorge Asín" userId="9409d7d7-250c-44e5-8167-08a28c921a03" providerId="ADAL" clId="{90AF3573-EC0E-497C-88C6-D7694EBCC6A4}" dt="2023-11-09T09:42:19.955" v="172" actId="1076"/>
        <pc:sldMkLst>
          <pc:docMk/>
          <pc:sldMk cId="3251999856" sldId="264"/>
        </pc:sldMkLst>
        <pc:spChg chg="del">
          <ac:chgData name="Jorge Asín" userId="9409d7d7-250c-44e5-8167-08a28c921a03" providerId="ADAL" clId="{90AF3573-EC0E-497C-88C6-D7694EBCC6A4}" dt="2023-11-09T09:40:50.519" v="142" actId="478"/>
          <ac:spMkLst>
            <pc:docMk/>
            <pc:sldMk cId="3251999856" sldId="264"/>
            <ac:spMk id="3" creationId="{00000000-0000-0000-0000-000000000000}"/>
          </ac:spMkLst>
        </pc:spChg>
        <pc:spChg chg="del">
          <ac:chgData name="Jorge Asín" userId="9409d7d7-250c-44e5-8167-08a28c921a03" providerId="ADAL" clId="{90AF3573-EC0E-497C-88C6-D7694EBCC6A4}" dt="2023-11-09T09:40:51.032" v="143" actId="478"/>
          <ac:spMkLst>
            <pc:docMk/>
            <pc:sldMk cId="3251999856" sldId="264"/>
            <ac:spMk id="4" creationId="{00000000-0000-0000-0000-000000000000}"/>
          </ac:spMkLst>
        </pc:spChg>
        <pc:spChg chg="del">
          <ac:chgData name="Jorge Asín" userId="9409d7d7-250c-44e5-8167-08a28c921a03" providerId="ADAL" clId="{90AF3573-EC0E-497C-88C6-D7694EBCC6A4}" dt="2023-11-09T09:40:51.999" v="144" actId="478"/>
          <ac:spMkLst>
            <pc:docMk/>
            <pc:sldMk cId="3251999856" sldId="264"/>
            <ac:spMk id="5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42:05.532" v="163" actId="1076"/>
          <ac:spMkLst>
            <pc:docMk/>
            <pc:sldMk cId="3251999856" sldId="264"/>
            <ac:spMk id="6" creationId="{00000000-0000-0000-0000-000000000000}"/>
          </ac:spMkLst>
        </pc:spChg>
        <pc:picChg chg="add mod">
          <ac:chgData name="Jorge Asín" userId="9409d7d7-250c-44e5-8167-08a28c921a03" providerId="ADAL" clId="{90AF3573-EC0E-497C-88C6-D7694EBCC6A4}" dt="2023-11-09T09:42:16.143" v="171" actId="1076"/>
          <ac:picMkLst>
            <pc:docMk/>
            <pc:sldMk cId="3251999856" sldId="264"/>
            <ac:picMk id="2" creationId="{C19B6F3D-C5A2-80B9-D598-E77170AF6A6A}"/>
          </ac:picMkLst>
        </pc:picChg>
        <pc:picChg chg="add mod">
          <ac:chgData name="Jorge Asín" userId="9409d7d7-250c-44e5-8167-08a28c921a03" providerId="ADAL" clId="{90AF3573-EC0E-497C-88C6-D7694EBCC6A4}" dt="2023-11-09T09:42:19.955" v="172" actId="1076"/>
          <ac:picMkLst>
            <pc:docMk/>
            <pc:sldMk cId="3251999856" sldId="264"/>
            <ac:picMk id="7" creationId="{4DDEAC49-567B-529C-C520-0D1485CD364F}"/>
          </ac:picMkLst>
        </pc:picChg>
        <pc:picChg chg="add mod">
          <ac:chgData name="Jorge Asín" userId="9409d7d7-250c-44e5-8167-08a28c921a03" providerId="ADAL" clId="{90AF3573-EC0E-497C-88C6-D7694EBCC6A4}" dt="2023-11-09T09:42:14.863" v="170" actId="1076"/>
          <ac:picMkLst>
            <pc:docMk/>
            <pc:sldMk cId="3251999856" sldId="264"/>
            <ac:picMk id="8" creationId="{18BE21A2-9276-B9F0-E984-011B380D93BE}"/>
          </ac:picMkLst>
        </pc:picChg>
      </pc:sldChg>
      <pc:sldChg chg="modSp mod">
        <pc:chgData name="Jorge Asín" userId="9409d7d7-250c-44e5-8167-08a28c921a03" providerId="ADAL" clId="{90AF3573-EC0E-497C-88C6-D7694EBCC6A4}" dt="2023-11-09T09:44:09.623" v="276" actId="108"/>
        <pc:sldMkLst>
          <pc:docMk/>
          <pc:sldMk cId="2913895820" sldId="266"/>
        </pc:sldMkLst>
        <pc:spChg chg="mod">
          <ac:chgData name="Jorge Asín" userId="9409d7d7-250c-44e5-8167-08a28c921a03" providerId="ADAL" clId="{90AF3573-EC0E-497C-88C6-D7694EBCC6A4}" dt="2023-11-09T09:44:09.623" v="276" actId="108"/>
          <ac:spMkLst>
            <pc:docMk/>
            <pc:sldMk cId="2913895820" sldId="266"/>
            <ac:spMk id="6" creationId="{00000000-0000-0000-0000-000000000000}"/>
          </ac:spMkLst>
        </pc:spChg>
      </pc:sldChg>
      <pc:sldChg chg="modSp mod">
        <pc:chgData name="Jorge Asín" userId="9409d7d7-250c-44e5-8167-08a28c921a03" providerId="ADAL" clId="{90AF3573-EC0E-497C-88C6-D7694EBCC6A4}" dt="2023-11-09T09:44:30.881" v="292" actId="20577"/>
        <pc:sldMkLst>
          <pc:docMk/>
          <pc:sldMk cId="0" sldId="273"/>
        </pc:sldMkLst>
        <pc:spChg chg="mod">
          <ac:chgData name="Jorge Asín" userId="9409d7d7-250c-44e5-8167-08a28c921a03" providerId="ADAL" clId="{90AF3573-EC0E-497C-88C6-D7694EBCC6A4}" dt="2023-11-09T09:44:30.881" v="292" actId="20577"/>
          <ac:spMkLst>
            <pc:docMk/>
            <pc:sldMk cId="0" sldId="273"/>
            <ac:spMk id="3" creationId="{00000000-0000-0000-0000-000000000000}"/>
          </ac:spMkLst>
        </pc:spChg>
        <pc:picChg chg="mod">
          <ac:chgData name="Jorge Asín" userId="9409d7d7-250c-44e5-8167-08a28c921a03" providerId="ADAL" clId="{90AF3573-EC0E-497C-88C6-D7694EBCC6A4}" dt="2023-11-09T09:44:19.135" v="285" actId="1076"/>
          <ac:picMkLst>
            <pc:docMk/>
            <pc:sldMk cId="0" sldId="273"/>
            <ac:picMk id="4" creationId="{00000000-0000-0000-0000-000000000000}"/>
          </ac:picMkLst>
        </pc:picChg>
      </pc:sldChg>
      <pc:sldChg chg="modSp mod">
        <pc:chgData name="Jorge Asín" userId="9409d7d7-250c-44e5-8167-08a28c921a03" providerId="ADAL" clId="{90AF3573-EC0E-497C-88C6-D7694EBCC6A4}" dt="2023-11-09T09:32:55.941" v="26" actId="113"/>
        <pc:sldMkLst>
          <pc:docMk/>
          <pc:sldMk cId="4092995234" sldId="276"/>
        </pc:sldMkLst>
        <pc:spChg chg="mod">
          <ac:chgData name="Jorge Asín" userId="9409d7d7-250c-44e5-8167-08a28c921a03" providerId="ADAL" clId="{90AF3573-EC0E-497C-88C6-D7694EBCC6A4}" dt="2023-11-09T09:32:55.941" v="26" actId="113"/>
          <ac:spMkLst>
            <pc:docMk/>
            <pc:sldMk cId="4092995234" sldId="276"/>
            <ac:spMk id="12" creationId="{00000000-0000-0000-0000-000000000000}"/>
          </ac:spMkLst>
        </pc:spChg>
        <pc:grpChg chg="mod">
          <ac:chgData name="Jorge Asín" userId="9409d7d7-250c-44e5-8167-08a28c921a03" providerId="ADAL" clId="{90AF3573-EC0E-497C-88C6-D7694EBCC6A4}" dt="2023-11-09T09:32:04.611" v="20" actId="1076"/>
          <ac:grpSpMkLst>
            <pc:docMk/>
            <pc:sldMk cId="4092995234" sldId="276"/>
            <ac:grpSpMk id="3" creationId="{00000000-0000-0000-0000-000000000000}"/>
          </ac:grpSpMkLst>
        </pc:grpChg>
        <pc:grpChg chg="mod">
          <ac:chgData name="Jorge Asín" userId="9409d7d7-250c-44e5-8167-08a28c921a03" providerId="ADAL" clId="{90AF3573-EC0E-497C-88C6-D7694EBCC6A4}" dt="2023-11-09T09:32:04.611" v="20" actId="1076"/>
          <ac:grpSpMkLst>
            <pc:docMk/>
            <pc:sldMk cId="4092995234" sldId="276"/>
            <ac:grpSpMk id="5" creationId="{00000000-0000-0000-0000-000000000000}"/>
          </ac:grpSpMkLst>
        </pc:grpChg>
      </pc:sldChg>
      <pc:sldChg chg="modSp mod">
        <pc:chgData name="Jorge Asín" userId="9409d7d7-250c-44e5-8167-08a28c921a03" providerId="ADAL" clId="{90AF3573-EC0E-497C-88C6-D7694EBCC6A4}" dt="2023-11-09T09:33:02.043" v="27" actId="1076"/>
        <pc:sldMkLst>
          <pc:docMk/>
          <pc:sldMk cId="2090789392" sldId="277"/>
        </pc:sldMkLst>
        <pc:spChg chg="mod">
          <ac:chgData name="Jorge Asín" userId="9409d7d7-250c-44e5-8167-08a28c921a03" providerId="ADAL" clId="{90AF3573-EC0E-497C-88C6-D7694EBCC6A4}" dt="2023-11-09T09:33:02.043" v="27" actId="1076"/>
          <ac:spMkLst>
            <pc:docMk/>
            <pc:sldMk cId="2090789392" sldId="277"/>
            <ac:spMk id="18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33:02.043" v="27" actId="1076"/>
          <ac:spMkLst>
            <pc:docMk/>
            <pc:sldMk cId="2090789392" sldId="277"/>
            <ac:spMk id="24" creationId="{00000000-0000-0000-0000-000000000000}"/>
          </ac:spMkLst>
        </pc:spChg>
      </pc:sldChg>
      <pc:sldChg chg="modSp mod">
        <pc:chgData name="Jorge Asín" userId="9409d7d7-250c-44e5-8167-08a28c921a03" providerId="ADAL" clId="{90AF3573-EC0E-497C-88C6-D7694EBCC6A4}" dt="2023-11-09T09:33:27.631" v="31" actId="1076"/>
        <pc:sldMkLst>
          <pc:docMk/>
          <pc:sldMk cId="3214863060" sldId="280"/>
        </pc:sldMkLst>
        <pc:spChg chg="mod">
          <ac:chgData name="Jorge Asín" userId="9409d7d7-250c-44e5-8167-08a28c921a03" providerId="ADAL" clId="{90AF3573-EC0E-497C-88C6-D7694EBCC6A4}" dt="2023-11-09T09:33:27.631" v="31" actId="1076"/>
          <ac:spMkLst>
            <pc:docMk/>
            <pc:sldMk cId="3214863060" sldId="280"/>
            <ac:spMk id="2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33:21.332" v="28" actId="1076"/>
          <ac:spMkLst>
            <pc:docMk/>
            <pc:sldMk cId="3214863060" sldId="280"/>
            <ac:spMk id="3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33:21.332" v="28" actId="1076"/>
          <ac:spMkLst>
            <pc:docMk/>
            <pc:sldMk cId="3214863060" sldId="280"/>
            <ac:spMk id="4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33:25.545" v="29" actId="1076"/>
          <ac:spMkLst>
            <pc:docMk/>
            <pc:sldMk cId="3214863060" sldId="280"/>
            <ac:spMk id="8" creationId="{00000000-0000-0000-0000-000000000000}"/>
          </ac:spMkLst>
        </pc:spChg>
      </pc:sldChg>
      <pc:sldChg chg="modSp mod">
        <pc:chgData name="Jorge Asín" userId="9409d7d7-250c-44e5-8167-08a28c921a03" providerId="ADAL" clId="{90AF3573-EC0E-497C-88C6-D7694EBCC6A4}" dt="2023-11-09T09:34:02.312" v="37" actId="1076"/>
        <pc:sldMkLst>
          <pc:docMk/>
          <pc:sldMk cId="110190320" sldId="281"/>
        </pc:sldMkLst>
        <pc:grpChg chg="mod">
          <ac:chgData name="Jorge Asín" userId="9409d7d7-250c-44e5-8167-08a28c921a03" providerId="ADAL" clId="{90AF3573-EC0E-497C-88C6-D7694EBCC6A4}" dt="2023-11-09T09:34:02.312" v="37" actId="1076"/>
          <ac:grpSpMkLst>
            <pc:docMk/>
            <pc:sldMk cId="110190320" sldId="281"/>
            <ac:grpSpMk id="5" creationId="{00000000-0000-0000-0000-000000000000}"/>
          </ac:grpSpMkLst>
        </pc:grpChg>
      </pc:sldChg>
      <pc:sldChg chg="modSp del mod">
        <pc:chgData name="Jorge Asín" userId="9409d7d7-250c-44e5-8167-08a28c921a03" providerId="ADAL" clId="{90AF3573-EC0E-497C-88C6-D7694EBCC6A4}" dt="2023-11-09T09:30:10.301" v="5" actId="47"/>
        <pc:sldMkLst>
          <pc:docMk/>
          <pc:sldMk cId="1368381095" sldId="290"/>
        </pc:sldMkLst>
        <pc:picChg chg="mod">
          <ac:chgData name="Jorge Asín" userId="9409d7d7-250c-44e5-8167-08a28c921a03" providerId="ADAL" clId="{90AF3573-EC0E-497C-88C6-D7694EBCC6A4}" dt="2023-11-09T09:28:06.374" v="1" actId="1076"/>
          <ac:picMkLst>
            <pc:docMk/>
            <pc:sldMk cId="1368381095" sldId="290"/>
            <ac:picMk id="2" creationId="{00000000-0000-0000-0000-000000000000}"/>
          </ac:picMkLst>
        </pc:picChg>
      </pc:sldChg>
      <pc:sldChg chg="addSp delSp modSp mod">
        <pc:chgData name="Jorge Asín" userId="9409d7d7-250c-44e5-8167-08a28c921a03" providerId="ADAL" clId="{90AF3573-EC0E-497C-88C6-D7694EBCC6A4}" dt="2023-11-09T09:31:32.880" v="16" actId="13926"/>
        <pc:sldMkLst>
          <pc:docMk/>
          <pc:sldMk cId="1021275983" sldId="293"/>
        </pc:sldMkLst>
        <pc:spChg chg="mod">
          <ac:chgData name="Jorge Asín" userId="9409d7d7-250c-44e5-8167-08a28c921a03" providerId="ADAL" clId="{90AF3573-EC0E-497C-88C6-D7694EBCC6A4}" dt="2023-11-09T09:31:32.540" v="15" actId="13926"/>
          <ac:spMkLst>
            <pc:docMk/>
            <pc:sldMk cId="1021275983" sldId="293"/>
            <ac:spMk id="9" creationId="{00000000-0000-0000-0000-000000000000}"/>
          </ac:spMkLst>
        </pc:spChg>
        <pc:spChg chg="mod">
          <ac:chgData name="Jorge Asín" userId="9409d7d7-250c-44e5-8167-08a28c921a03" providerId="ADAL" clId="{90AF3573-EC0E-497C-88C6-D7694EBCC6A4}" dt="2023-11-09T09:31:32.880" v="16" actId="13926"/>
          <ac:spMkLst>
            <pc:docMk/>
            <pc:sldMk cId="1021275983" sldId="293"/>
            <ac:spMk id="12" creationId="{00000000-0000-0000-0000-000000000000}"/>
          </ac:spMkLst>
        </pc:spChg>
        <pc:picChg chg="add del mod">
          <ac:chgData name="Jorge Asín" userId="9409d7d7-250c-44e5-8167-08a28c921a03" providerId="ADAL" clId="{90AF3573-EC0E-497C-88C6-D7694EBCC6A4}" dt="2023-11-09T09:31:11.354" v="10" actId="478"/>
          <ac:picMkLst>
            <pc:docMk/>
            <pc:sldMk cId="1021275983" sldId="293"/>
            <ac:picMk id="1026" creationId="{0E16149E-AC50-7662-18E1-35C2973A9CCF}"/>
          </ac:picMkLst>
        </pc:picChg>
      </pc:sldChg>
      <pc:sldChg chg="new del ord">
        <pc:chgData name="Jorge Asín" userId="9409d7d7-250c-44e5-8167-08a28c921a03" providerId="ADAL" clId="{90AF3573-EC0E-497C-88C6-D7694EBCC6A4}" dt="2023-11-09T09:30:18.599" v="6" actId="47"/>
        <pc:sldMkLst>
          <pc:docMk/>
          <pc:sldMk cId="131378760" sldId="294"/>
        </pc:sldMkLst>
      </pc:sldChg>
      <pc:sldChg chg="delSp modSp add del mod">
        <pc:chgData name="Jorge Asín" userId="9409d7d7-250c-44e5-8167-08a28c921a03" providerId="ADAL" clId="{90AF3573-EC0E-497C-88C6-D7694EBCC6A4}" dt="2023-11-09T09:36:59.170" v="68" actId="47"/>
        <pc:sldMkLst>
          <pc:docMk/>
          <pc:sldMk cId="696425234" sldId="351"/>
        </pc:sldMkLst>
        <pc:spChg chg="del mod">
          <ac:chgData name="Jorge Asín" userId="9409d7d7-250c-44e5-8167-08a28c921a03" providerId="ADAL" clId="{90AF3573-EC0E-497C-88C6-D7694EBCC6A4}" dt="2023-11-09T09:35:54.981" v="52" actId="478"/>
          <ac:spMkLst>
            <pc:docMk/>
            <pc:sldMk cId="696425234" sldId="351"/>
            <ac:spMk id="6" creationId="{000C3AB5-8157-4303-1606-94890FFD2655}"/>
          </ac:spMkLst>
        </pc:spChg>
        <pc:spChg chg="mod">
          <ac:chgData name="Jorge Asín" userId="9409d7d7-250c-44e5-8167-08a28c921a03" providerId="ADAL" clId="{90AF3573-EC0E-497C-88C6-D7694EBCC6A4}" dt="2023-11-09T09:36:53.578" v="67" actId="20577"/>
          <ac:spMkLst>
            <pc:docMk/>
            <pc:sldMk cId="696425234" sldId="351"/>
            <ac:spMk id="7" creationId="{F74E2E42-744E-B752-882E-35589F0A8C91}"/>
          </ac:spMkLst>
        </pc:spChg>
      </pc:sldChg>
      <pc:sldMasterChg chg="delSldLayout">
        <pc:chgData name="Jorge Asín" userId="9409d7d7-250c-44e5-8167-08a28c921a03" providerId="ADAL" clId="{90AF3573-EC0E-497C-88C6-D7694EBCC6A4}" dt="2023-11-09T09:36:59.170" v="68" actId="47"/>
        <pc:sldMasterMkLst>
          <pc:docMk/>
          <pc:sldMasterMk cId="0" sldId="2147483659"/>
        </pc:sldMasterMkLst>
        <pc:sldLayoutChg chg="del">
          <pc:chgData name="Jorge Asín" userId="9409d7d7-250c-44e5-8167-08a28c921a03" providerId="ADAL" clId="{90AF3573-EC0E-497C-88C6-D7694EBCC6A4}" dt="2023-11-09T09:36:59.170" v="68" actId="47"/>
          <pc:sldLayoutMkLst>
            <pc:docMk/>
            <pc:sldMasterMk cId="0" sldId="2147483659"/>
            <pc:sldLayoutMk cId="4092916705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38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0f4df92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0f4df92a6_0_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1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2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95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SECCION">
    <p:bg>
      <p:bgPr>
        <a:solidFill>
          <a:srgbClr val="18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xmlns="" id="{145E964F-DEDB-374F-B9E1-2A5ABAA99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693" y="791809"/>
            <a:ext cx="4494898" cy="116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3869" b="1" i="0" spc="0" baseline="0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endParaRPr lang="es-ES_tradnl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xmlns="" id="{D318B90B-D51B-D74E-A9FB-7C6959837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693" y="154568"/>
            <a:ext cx="8714458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945" b="0" i="0" spc="180" baseline="0">
                <a:solidFill>
                  <a:srgbClr val="D08B0B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/>
              <a:t>¿QUÉ ES?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90D652E-A54B-CDE1-AA88-5FF637ACDB53}"/>
              </a:ext>
            </a:extLst>
          </p:cNvPr>
          <p:cNvSpPr/>
          <p:nvPr userDrawn="1"/>
        </p:nvSpPr>
        <p:spPr>
          <a:xfrm>
            <a:off x="283733" y="4658331"/>
            <a:ext cx="1181100" cy="459544"/>
          </a:xfrm>
          <a:prstGeom prst="rect">
            <a:avLst/>
          </a:prstGeom>
          <a:solidFill>
            <a:srgbClr val="183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B2658D5F-1634-96B2-9BE5-FC0B1E19D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168" y="4787275"/>
            <a:ext cx="842233" cy="2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7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ÁFICO TRIÁNGULO PASOS 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3">
            <a:extLst>
              <a:ext uri="{FF2B5EF4-FFF2-40B4-BE49-F238E27FC236}">
                <a16:creationId xmlns:a16="http://schemas.microsoft.com/office/drawing/2014/main" xmlns="" id="{C8745947-7C47-CE40-A99B-CC6558DF31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70" y="314415"/>
            <a:ext cx="7077247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2699" b="1" i="0" spc="0" baseline="0">
                <a:solidFill>
                  <a:schemeClr val="tx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xmlns="" id="{6C39891E-5C66-E447-86FA-621F64E641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669" y="773958"/>
            <a:ext cx="7077247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40" b="1" i="0" spc="0" baseline="0">
                <a:solidFill>
                  <a:schemeClr val="tx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Lorem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ipsum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dolor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sit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amet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,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consectetuer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adipiscing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elit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, sed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diam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nonummy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nibh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euismod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</a:t>
            </a:r>
            <a:r>
              <a:rPr lang="es-ES_tradnl" sz="1440" b="1" err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tincidunt</a:t>
            </a:r>
            <a:r>
              <a:rPr lang="es-ES_tradnl" sz="1440" b="1">
                <a:latin typeface="Barrabes" panose="020B0502020204020303" pitchFamily="34" charset="77"/>
                <a:ea typeface="Futura PT Web Heavy" charset="0"/>
                <a:cs typeface="Futura PT Web Heavy" charset="0"/>
              </a:rPr>
              <a:t> ut.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3542C9ED-0D9F-584A-B78A-FC95A8FC25BE}"/>
              </a:ext>
            </a:extLst>
          </p:cNvPr>
          <p:cNvGrpSpPr/>
          <p:nvPr userDrawn="1"/>
        </p:nvGrpSpPr>
        <p:grpSpPr>
          <a:xfrm>
            <a:off x="3395596" y="2042173"/>
            <a:ext cx="2352809" cy="1483840"/>
            <a:chOff x="2834997" y="1713894"/>
            <a:chExt cx="3458767" cy="2424376"/>
          </a:xfrm>
        </p:grpSpPr>
        <p:grpSp>
          <p:nvGrpSpPr>
            <p:cNvPr id="25" name="Agrupar 33">
              <a:extLst>
                <a:ext uri="{FF2B5EF4-FFF2-40B4-BE49-F238E27FC236}">
                  <a16:creationId xmlns:a16="http://schemas.microsoft.com/office/drawing/2014/main" xmlns="" id="{97478459-E40E-004D-B538-F546BCEB51B1}"/>
                </a:ext>
              </a:extLst>
            </p:cNvPr>
            <p:cNvGrpSpPr/>
            <p:nvPr/>
          </p:nvGrpSpPr>
          <p:grpSpPr>
            <a:xfrm rot="20040578" flipH="1" flipV="1">
              <a:off x="2834997" y="4037887"/>
              <a:ext cx="1113010" cy="76923"/>
              <a:chOff x="5232336" y="2232636"/>
              <a:chExt cx="1286306" cy="88900"/>
            </a:xfrm>
          </p:grpSpPr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xmlns="" id="{00839CFD-0669-F84D-8C4B-A44FCF7C7882}"/>
                  </a:ext>
                </a:extLst>
              </p:cNvPr>
              <p:cNvCxnSpPr/>
              <p:nvPr/>
            </p:nvCxnSpPr>
            <p:spPr>
              <a:xfrm flipH="1">
                <a:off x="5232336" y="2285273"/>
                <a:ext cx="1193800" cy="0"/>
              </a:xfrm>
              <a:prstGeom prst="line">
                <a:avLst/>
              </a:prstGeom>
              <a:ln w="31750">
                <a:solidFill>
                  <a:srgbClr val="18385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xmlns="" id="{DEDC5277-FB4A-4548-A73E-3FD704A5899E}"/>
                  </a:ext>
                </a:extLst>
              </p:cNvPr>
              <p:cNvSpPr/>
              <p:nvPr/>
            </p:nvSpPr>
            <p:spPr>
              <a:xfrm rot="10800000">
                <a:off x="6429742" y="2232636"/>
                <a:ext cx="88900" cy="889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18385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19" b="1" i="0">
                  <a:latin typeface="Barrabes" panose="020B0502020204020303" pitchFamily="34" charset="77"/>
                </a:endParaRPr>
              </a:p>
            </p:txBody>
          </p:sp>
        </p:grpSp>
        <p:grpSp>
          <p:nvGrpSpPr>
            <p:cNvPr id="26" name="Agrupar 37">
              <a:extLst>
                <a:ext uri="{FF2B5EF4-FFF2-40B4-BE49-F238E27FC236}">
                  <a16:creationId xmlns:a16="http://schemas.microsoft.com/office/drawing/2014/main" xmlns="" id="{A6881B6C-A613-AA4F-B128-4BB591A76F9B}"/>
                </a:ext>
              </a:extLst>
            </p:cNvPr>
            <p:cNvGrpSpPr/>
            <p:nvPr/>
          </p:nvGrpSpPr>
          <p:grpSpPr>
            <a:xfrm rot="1559422" flipV="1">
              <a:off x="5180732" y="4043932"/>
              <a:ext cx="1113032" cy="76923"/>
              <a:chOff x="5235121" y="2226226"/>
              <a:chExt cx="1286332" cy="88900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354093A2-81E3-384E-A5C5-000D45E0964E}"/>
                  </a:ext>
                </a:extLst>
              </p:cNvPr>
              <p:cNvCxnSpPr/>
              <p:nvPr/>
            </p:nvCxnSpPr>
            <p:spPr>
              <a:xfrm flipH="1">
                <a:off x="5235121" y="2278924"/>
                <a:ext cx="1193800" cy="0"/>
              </a:xfrm>
              <a:prstGeom prst="line">
                <a:avLst/>
              </a:prstGeom>
              <a:ln w="31750">
                <a:solidFill>
                  <a:srgbClr val="18385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xmlns="" id="{66130B9E-7CD5-8743-A063-8F550BDB845D}"/>
                  </a:ext>
                </a:extLst>
              </p:cNvPr>
              <p:cNvSpPr/>
              <p:nvPr/>
            </p:nvSpPr>
            <p:spPr>
              <a:xfrm rot="10800000">
                <a:off x="6432553" y="2226226"/>
                <a:ext cx="88900" cy="889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18385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19" b="1" i="0">
                  <a:latin typeface="Barrabes" panose="020B0502020204020303" pitchFamily="34" charset="77"/>
                </a:endParaRPr>
              </a:p>
            </p:txBody>
          </p:sp>
        </p:grpSp>
        <p:grpSp>
          <p:nvGrpSpPr>
            <p:cNvPr id="27" name="Agrupar 14">
              <a:extLst>
                <a:ext uri="{FF2B5EF4-FFF2-40B4-BE49-F238E27FC236}">
                  <a16:creationId xmlns:a16="http://schemas.microsoft.com/office/drawing/2014/main" xmlns="" id="{C4898E30-7D82-7542-8012-797BB13055D8}"/>
                </a:ext>
              </a:extLst>
            </p:cNvPr>
            <p:cNvGrpSpPr/>
            <p:nvPr/>
          </p:nvGrpSpPr>
          <p:grpSpPr>
            <a:xfrm rot="10800000">
              <a:off x="4510429" y="1713894"/>
              <a:ext cx="76923" cy="409579"/>
              <a:chOff x="4483101" y="3491668"/>
              <a:chExt cx="88900" cy="473351"/>
            </a:xfrm>
          </p:grpSpPr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xmlns="" id="{145E9A6C-8448-1149-B873-2DBAEA7474C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27059" y="3491668"/>
                <a:ext cx="2479" cy="384444"/>
              </a:xfrm>
              <a:prstGeom prst="line">
                <a:avLst/>
              </a:prstGeom>
              <a:ln w="31750">
                <a:solidFill>
                  <a:srgbClr val="18385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xmlns="" id="{303534FB-7A4C-DB4D-A1D4-9EEDE97BF236}"/>
                  </a:ext>
                </a:extLst>
              </p:cNvPr>
              <p:cNvSpPr/>
              <p:nvPr/>
            </p:nvSpPr>
            <p:spPr>
              <a:xfrm rot="16200000">
                <a:off x="4483101" y="3876119"/>
                <a:ext cx="88900" cy="889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18385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19" b="1" i="0">
                  <a:latin typeface="Barrabes" panose="020B0502020204020303" pitchFamily="34" charset="77"/>
                </a:endParaRPr>
              </a:p>
            </p:txBody>
          </p:sp>
        </p:grpSp>
        <p:sp>
          <p:nvSpPr>
            <p:cNvPr id="28" name="Triángulo isósceles 3">
              <a:extLst>
                <a:ext uri="{FF2B5EF4-FFF2-40B4-BE49-F238E27FC236}">
                  <a16:creationId xmlns:a16="http://schemas.microsoft.com/office/drawing/2014/main" xmlns="" id="{38D59BC4-4E8A-F545-AA48-40526F22C9BF}"/>
                </a:ext>
              </a:extLst>
            </p:cNvPr>
            <p:cNvSpPr/>
            <p:nvPr/>
          </p:nvSpPr>
          <p:spPr>
            <a:xfrm>
              <a:off x="3244504" y="2726371"/>
              <a:ext cx="2623918" cy="1411899"/>
            </a:xfrm>
            <a:prstGeom prst="triangle">
              <a:avLst/>
            </a:prstGeom>
            <a:solidFill>
              <a:srgbClr val="1838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19" b="1" i="0">
                <a:latin typeface="Barrabes" panose="020B0502020204020303" pitchFamily="34" charset="77"/>
              </a:endParaRPr>
            </a:p>
          </p:txBody>
        </p:sp>
        <p:sp>
          <p:nvSpPr>
            <p:cNvPr id="29" name="Triángulo rectángulo 34">
              <a:extLst>
                <a:ext uri="{FF2B5EF4-FFF2-40B4-BE49-F238E27FC236}">
                  <a16:creationId xmlns:a16="http://schemas.microsoft.com/office/drawing/2014/main" xmlns="" id="{EE9063E3-59F7-7349-B3BC-D33A9CAB5295}"/>
                </a:ext>
              </a:extLst>
            </p:cNvPr>
            <p:cNvSpPr/>
            <p:nvPr/>
          </p:nvSpPr>
          <p:spPr>
            <a:xfrm>
              <a:off x="4552530" y="2123477"/>
              <a:ext cx="1314103" cy="2014793"/>
            </a:xfrm>
            <a:custGeom>
              <a:avLst/>
              <a:gdLst>
                <a:gd name="connsiteX0" fmla="*/ 0 w 1080914"/>
                <a:gd name="connsiteY0" fmla="*/ 1659974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1659974 h 1659974"/>
                <a:gd name="connsiteX0" fmla="*/ 8467 w 1080914"/>
                <a:gd name="connsiteY0" fmla="*/ 101650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8467 w 1080914"/>
                <a:gd name="connsiteY3" fmla="*/ 1016508 h 1659974"/>
                <a:gd name="connsiteX0" fmla="*/ 11642 w 1080914"/>
                <a:gd name="connsiteY0" fmla="*/ 113715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11642 w 1080914"/>
                <a:gd name="connsiteY3" fmla="*/ 1137158 h 1659974"/>
                <a:gd name="connsiteX0" fmla="*/ 11642 w 1080914"/>
                <a:gd name="connsiteY0" fmla="*/ 102285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11642 w 1080914"/>
                <a:gd name="connsiteY3" fmla="*/ 1022858 h 1659974"/>
                <a:gd name="connsiteX0" fmla="*/ 244 w 1098091"/>
                <a:gd name="connsiteY0" fmla="*/ 1022858 h 1659974"/>
                <a:gd name="connsiteX1" fmla="*/ 17177 w 1098091"/>
                <a:gd name="connsiteY1" fmla="*/ 0 h 1659974"/>
                <a:gd name="connsiteX2" fmla="*/ 1098091 w 1098091"/>
                <a:gd name="connsiteY2" fmla="*/ 1659974 h 1659974"/>
                <a:gd name="connsiteX3" fmla="*/ 244 w 1098091"/>
                <a:gd name="connsiteY3" fmla="*/ 1022858 h 1659974"/>
                <a:gd name="connsiteX0" fmla="*/ 5292 w 1080914"/>
                <a:gd name="connsiteY0" fmla="*/ 101650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5292 w 1080914"/>
                <a:gd name="connsiteY3" fmla="*/ 1016508 h 1659974"/>
                <a:gd name="connsiteX0" fmla="*/ 62442 w 1080914"/>
                <a:gd name="connsiteY0" fmla="*/ 101650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62442 w 1080914"/>
                <a:gd name="connsiteY3" fmla="*/ 1016508 h 1659974"/>
                <a:gd name="connsiteX0" fmla="*/ 709 w 1082681"/>
                <a:gd name="connsiteY0" fmla="*/ 1013333 h 1659974"/>
                <a:gd name="connsiteX1" fmla="*/ 1767 w 1082681"/>
                <a:gd name="connsiteY1" fmla="*/ 0 h 1659974"/>
                <a:gd name="connsiteX2" fmla="*/ 1082681 w 1082681"/>
                <a:gd name="connsiteY2" fmla="*/ 1659974 h 1659974"/>
                <a:gd name="connsiteX3" fmla="*/ 709 w 1082681"/>
                <a:gd name="connsiteY3" fmla="*/ 1013333 h 1659974"/>
                <a:gd name="connsiteX0" fmla="*/ 709 w 1082681"/>
                <a:gd name="connsiteY0" fmla="*/ 1080479 h 1659974"/>
                <a:gd name="connsiteX1" fmla="*/ 1767 w 1082681"/>
                <a:gd name="connsiteY1" fmla="*/ 0 h 1659974"/>
                <a:gd name="connsiteX2" fmla="*/ 1082681 w 1082681"/>
                <a:gd name="connsiteY2" fmla="*/ 1659974 h 1659974"/>
                <a:gd name="connsiteX3" fmla="*/ 709 w 1082681"/>
                <a:gd name="connsiteY3" fmla="*/ 1080479 h 1659974"/>
                <a:gd name="connsiteX0" fmla="*/ 709 w 1082681"/>
                <a:gd name="connsiteY0" fmla="*/ 1046906 h 1659974"/>
                <a:gd name="connsiteX1" fmla="*/ 1767 w 1082681"/>
                <a:gd name="connsiteY1" fmla="*/ 0 h 1659974"/>
                <a:gd name="connsiteX2" fmla="*/ 1082681 w 1082681"/>
                <a:gd name="connsiteY2" fmla="*/ 1659974 h 1659974"/>
                <a:gd name="connsiteX3" fmla="*/ 709 w 1082681"/>
                <a:gd name="connsiteY3" fmla="*/ 1046906 h 1659974"/>
                <a:gd name="connsiteX0" fmla="*/ 709 w 1082681"/>
                <a:gd name="connsiteY0" fmla="*/ 1069288 h 1659974"/>
                <a:gd name="connsiteX1" fmla="*/ 1767 w 1082681"/>
                <a:gd name="connsiteY1" fmla="*/ 0 h 1659974"/>
                <a:gd name="connsiteX2" fmla="*/ 1082681 w 1082681"/>
                <a:gd name="connsiteY2" fmla="*/ 1659974 h 1659974"/>
                <a:gd name="connsiteX3" fmla="*/ 709 w 1082681"/>
                <a:gd name="connsiteY3" fmla="*/ 1069288 h 165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81" h="1659974">
                  <a:moveTo>
                    <a:pt x="709" y="1069288"/>
                  </a:moveTo>
                  <a:cubicBezTo>
                    <a:pt x="-2113" y="730452"/>
                    <a:pt x="4589" y="338836"/>
                    <a:pt x="1767" y="0"/>
                  </a:cubicBezTo>
                  <a:lnTo>
                    <a:pt x="1082681" y="1659974"/>
                  </a:lnTo>
                  <a:lnTo>
                    <a:pt x="709" y="1069288"/>
                  </a:lnTo>
                  <a:close/>
                </a:path>
              </a:pathLst>
            </a:custGeom>
            <a:solidFill>
              <a:srgbClr val="3172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19" b="1" i="0">
                <a:latin typeface="Barrabes" panose="020B0502020204020303" pitchFamily="34" charset="77"/>
              </a:endParaRPr>
            </a:p>
          </p:txBody>
        </p:sp>
        <p:sp>
          <p:nvSpPr>
            <p:cNvPr id="30" name="Triángulo rectángulo 35">
              <a:extLst>
                <a:ext uri="{FF2B5EF4-FFF2-40B4-BE49-F238E27FC236}">
                  <a16:creationId xmlns:a16="http://schemas.microsoft.com/office/drawing/2014/main" xmlns="" id="{57B15B33-A5E5-854E-8587-9913B2C8BA8D}"/>
                </a:ext>
              </a:extLst>
            </p:cNvPr>
            <p:cNvSpPr/>
            <p:nvPr/>
          </p:nvSpPr>
          <p:spPr>
            <a:xfrm flipH="1">
              <a:off x="3244502" y="2123477"/>
              <a:ext cx="1315812" cy="2014793"/>
            </a:xfrm>
            <a:custGeom>
              <a:avLst/>
              <a:gdLst>
                <a:gd name="connsiteX0" fmla="*/ 0 w 1080914"/>
                <a:gd name="connsiteY0" fmla="*/ 1659974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1659974 h 1659974"/>
                <a:gd name="connsiteX0" fmla="*/ 0 w 1080914"/>
                <a:gd name="connsiteY0" fmla="*/ 965707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965707 h 1659974"/>
                <a:gd name="connsiteX0" fmla="*/ 0 w 1080914"/>
                <a:gd name="connsiteY0" fmla="*/ 1024973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1024973 h 1659974"/>
                <a:gd name="connsiteX0" fmla="*/ 0 w 1080914"/>
                <a:gd name="connsiteY0" fmla="*/ 1024973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1024973 h 1659974"/>
                <a:gd name="connsiteX0" fmla="*/ 38100 w 1080914"/>
                <a:gd name="connsiteY0" fmla="*/ 1021798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38100 w 1080914"/>
                <a:gd name="connsiteY3" fmla="*/ 1021798 h 1659974"/>
                <a:gd name="connsiteX0" fmla="*/ 0 w 1080914"/>
                <a:gd name="connsiteY0" fmla="*/ 1012273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0 w 1080914"/>
                <a:gd name="connsiteY3" fmla="*/ 1012273 h 1659974"/>
                <a:gd name="connsiteX0" fmla="*/ 19050 w 1080914"/>
                <a:gd name="connsiteY0" fmla="*/ 1012273 h 1659974"/>
                <a:gd name="connsiteX1" fmla="*/ 0 w 1080914"/>
                <a:gd name="connsiteY1" fmla="*/ 0 h 1659974"/>
                <a:gd name="connsiteX2" fmla="*/ 1080914 w 1080914"/>
                <a:gd name="connsiteY2" fmla="*/ 1659974 h 1659974"/>
                <a:gd name="connsiteX3" fmla="*/ 19050 w 1080914"/>
                <a:gd name="connsiteY3" fmla="*/ 1012273 h 1659974"/>
                <a:gd name="connsiteX0" fmla="*/ 0 w 1084089"/>
                <a:gd name="connsiteY0" fmla="*/ 1012273 h 1659974"/>
                <a:gd name="connsiteX1" fmla="*/ 3175 w 1084089"/>
                <a:gd name="connsiteY1" fmla="*/ 0 h 1659974"/>
                <a:gd name="connsiteX2" fmla="*/ 1084089 w 1084089"/>
                <a:gd name="connsiteY2" fmla="*/ 1659974 h 1659974"/>
                <a:gd name="connsiteX3" fmla="*/ 0 w 1084089"/>
                <a:gd name="connsiteY3" fmla="*/ 1012273 h 1659974"/>
                <a:gd name="connsiteX0" fmla="*/ 0 w 1084089"/>
                <a:gd name="connsiteY0" fmla="*/ 1073824 h 1659974"/>
                <a:gd name="connsiteX1" fmla="*/ 3175 w 1084089"/>
                <a:gd name="connsiteY1" fmla="*/ 0 h 1659974"/>
                <a:gd name="connsiteX2" fmla="*/ 1084089 w 1084089"/>
                <a:gd name="connsiteY2" fmla="*/ 1659974 h 1659974"/>
                <a:gd name="connsiteX3" fmla="*/ 0 w 1084089"/>
                <a:gd name="connsiteY3" fmla="*/ 1073824 h 165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089" h="1659974">
                  <a:moveTo>
                    <a:pt x="0" y="1073824"/>
                  </a:moveTo>
                  <a:cubicBezTo>
                    <a:pt x="1058" y="736400"/>
                    <a:pt x="2117" y="337424"/>
                    <a:pt x="3175" y="0"/>
                  </a:cubicBezTo>
                  <a:lnTo>
                    <a:pt x="1084089" y="1659974"/>
                  </a:lnTo>
                  <a:lnTo>
                    <a:pt x="0" y="1073824"/>
                  </a:lnTo>
                  <a:close/>
                </a:path>
              </a:pathLst>
            </a:custGeom>
            <a:solidFill>
              <a:srgbClr val="3B7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19" b="1" i="0">
                <a:latin typeface="Barrabes" panose="020B05020202040203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99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10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9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81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23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984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73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27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14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29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SECCION">
    <p:bg>
      <p:bgPr>
        <a:solidFill>
          <a:srgbClr val="18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xmlns="" id="{145E964F-DEDB-374F-B9E1-2A5ABAA99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693" y="791809"/>
            <a:ext cx="4494898" cy="116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3869" b="1" i="0" spc="0" baseline="0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endParaRPr lang="es-ES_tradnl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xmlns="" id="{D318B90B-D51B-D74E-A9FB-7C6959837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693" y="154568"/>
            <a:ext cx="8714458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945" b="0" i="0" spc="180" baseline="0">
                <a:solidFill>
                  <a:srgbClr val="D08B0B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/>
              <a:t>¿QUÉ ES?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90D652E-A54B-CDE1-AA88-5FF637ACDB53}"/>
              </a:ext>
            </a:extLst>
          </p:cNvPr>
          <p:cNvSpPr/>
          <p:nvPr userDrawn="1"/>
        </p:nvSpPr>
        <p:spPr>
          <a:xfrm>
            <a:off x="283733" y="4658331"/>
            <a:ext cx="1181100" cy="459544"/>
          </a:xfrm>
          <a:prstGeom prst="rect">
            <a:avLst/>
          </a:prstGeom>
          <a:solidFill>
            <a:srgbClr val="183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B2658D5F-1634-96B2-9BE5-FC0B1E19D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168" y="4787275"/>
            <a:ext cx="842233" cy="2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SE DESTACA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es personas señalando la computadora portátil plateada">
            <a:extLst>
              <a:ext uri="{FF2B5EF4-FFF2-40B4-BE49-F238E27FC236}">
                <a16:creationId xmlns:a16="http://schemas.microsoft.com/office/drawing/2014/main" xmlns="" id="{1293ABBB-DDA2-9D99-50D9-FBF5638267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0D709B64-C1F6-2E49-8D1F-FD0D74DAEB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543" y="368133"/>
            <a:ext cx="6494559" cy="3143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5129"/>
              </a:lnSpc>
              <a:buNone/>
              <a:defRPr sz="5399" b="1" i="0" spc="0" baseline="0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 err="1"/>
              <a:t>We</a:t>
            </a:r>
            <a:r>
              <a:rPr lang="es-ES_tradnl"/>
              <a:t> </a:t>
            </a:r>
            <a:r>
              <a:rPr lang="es-ES_tradnl" err="1"/>
              <a:t>orchestrate</a:t>
            </a:r>
            <a:r>
              <a:rPr lang="es-ES_tradnl"/>
              <a:t> </a:t>
            </a:r>
            <a:r>
              <a:rPr lang="es-ES_tradnl" err="1"/>
              <a:t>meaningful</a:t>
            </a:r>
            <a:r>
              <a:rPr lang="es-ES_tradnl"/>
              <a:t> </a:t>
            </a:r>
            <a:r>
              <a:rPr lang="es-ES_tradnl" err="1"/>
              <a:t>experiences</a:t>
            </a:r>
            <a:r>
              <a:rPr lang="es-ES_tradnl"/>
              <a:t> </a:t>
            </a:r>
            <a:r>
              <a:rPr lang="es-ES_tradnl" err="1"/>
              <a:t>that</a:t>
            </a:r>
            <a:r>
              <a:rPr lang="es-ES_tradnl"/>
              <a:t> </a:t>
            </a:r>
            <a:r>
              <a:rPr lang="es-ES_tradnl" err="1"/>
              <a:t>work</a:t>
            </a:r>
            <a:r>
              <a:rPr lang="es-ES_tradnl"/>
              <a:t>.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xmlns="" id="{FC8CBE3E-70FC-1B34-864F-0D6B1D92D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2225" y="368133"/>
            <a:ext cx="842233" cy="2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ÁFICO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s manos de cuatro personas se envuelven alrededor de los hombros mientras miran la puesta de sol">
            <a:extLst>
              <a:ext uri="{FF2B5EF4-FFF2-40B4-BE49-F238E27FC236}">
                <a16:creationId xmlns:a16="http://schemas.microsoft.com/office/drawing/2014/main" xmlns="" id="{E6E38716-81C9-418D-BB01-AA40CC4F0B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Texto, Logotipo&#10;&#10;Descripción generada automáticamente">
            <a:extLst>
              <a:ext uri="{FF2B5EF4-FFF2-40B4-BE49-F238E27FC236}">
                <a16:creationId xmlns:a16="http://schemas.microsoft.com/office/drawing/2014/main" xmlns="" id="{8096E0DE-21E1-1019-C403-04728AFF5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832" y="641668"/>
            <a:ext cx="2339794" cy="946538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31BFB987-EA5F-8A94-CF39-2EFFDAE14D89}"/>
              </a:ext>
            </a:extLst>
          </p:cNvPr>
          <p:cNvSpPr/>
          <p:nvPr userDrawn="1"/>
        </p:nvSpPr>
        <p:spPr>
          <a:xfrm>
            <a:off x="0" y="4533901"/>
            <a:ext cx="91440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A256C55F-12FB-7AA7-C653-FFEA6A438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728" y="4618124"/>
            <a:ext cx="6860749" cy="4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  <p:sldLayoutId id="2147483673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078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epe.es/HomeSepe/autonomos/prestaciones-para-emprendedores-y-autonomos/capitaliza-tu-prestacion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apaemprendimiento.inaem.es/" TargetMode="Externa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agonrural.org/grupos-leader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41.svg"/><Relationship Id="rId2" Type="http://schemas.openxmlformats.org/officeDocument/2006/relationships/hyperlink" Target="https://www.sepe.es/HomeSepe/autonomos/prestaciones-para-emprendedores-y-autonomos/capitaliza-tu-prestacion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8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agon.es/tramitador/-/tramite/ayudas-destino-iniciativas-empresariales-inversion-mejora-pequeno-comercio-provincia-teruel/en-elaboracion-convocatoria-2023" TargetMode="External"/><Relationship Id="rId13" Type="http://schemas.openxmlformats.org/officeDocument/2006/relationships/hyperlink" Target="https://www.aragon.es/tramitador/-/tramite/ayudas-industria-digital-integradora-sostenible-marco-programa-ayudas-industria-pyme-aragon-paip/convocatoria-2023-linea-tdi-feder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34.svg"/><Relationship Id="rId12" Type="http://schemas.openxmlformats.org/officeDocument/2006/relationships/image" Target="../media/image45.svg"/><Relationship Id="rId2" Type="http://schemas.openxmlformats.org/officeDocument/2006/relationships/hyperlink" Target="https://www.sepe.es/HomeSepe/autonomos/prestaciones-para-emprendedores-y-autonomos/capitaliza-tu-prestacion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43.svg"/><Relationship Id="rId10" Type="http://schemas.openxmlformats.org/officeDocument/2006/relationships/hyperlink" Target="https://www.aragon.es/tramitador/-/tramite/ayudas-proyectos-turisticos-fondo-inversiones-teruel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s://www.aragon.es/tramitador/-/tramite/ayudas-empresas-impulso-competitividad-comercio/convocatoria-202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13.jpeg"/><Relationship Id="rId7" Type="http://schemas.openxmlformats.org/officeDocument/2006/relationships/image" Target="../media/image35.png"/><Relationship Id="rId12" Type="http://schemas.openxmlformats.org/officeDocument/2006/relationships/image" Target="../media/image53.svg"/><Relationship Id="rId2" Type="http://schemas.openxmlformats.org/officeDocument/2006/relationships/hyperlink" Target="https://www.camarateruel.com/index.php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hyperlink" Target="https://www.camarateruel.com/index.php/servicios-para-empresas/creacion-de-empresas/aries" TargetMode="External"/><Relationship Id="rId10" Type="http://schemas.openxmlformats.org/officeDocument/2006/relationships/image" Target="../media/image51.svg"/><Relationship Id="rId4" Type="http://schemas.openxmlformats.org/officeDocument/2006/relationships/image" Target="../media/image12.jpeg"/><Relationship Id="rId9" Type="http://schemas.openxmlformats.org/officeDocument/2006/relationships/image" Target="../media/image37.png"/><Relationship Id="rId1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em-spain.com/el-emprendimiento-de-las-mujeres-en-la-espana-rural-acelerara-el-desarrollo-economico-en-zonas-despobladas/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gon.es/-/cursos-dirigidos-a-la-mujer-rural" TargetMode="External"/><Relationship Id="rId2" Type="http://schemas.openxmlformats.org/officeDocument/2006/relationships/hyperlink" Target="https://www.aragon.es/-/mujeres-rurales-recursos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emprenderenaragon.es/" TargetMode="External"/><Relationship Id="rId4" Type="http://schemas.openxmlformats.org/officeDocument/2006/relationships/hyperlink" Target="https://desafiomujerrural.es/recursos-y-normativa/recursos-tematicos/ayudas-y-financiac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mujerruralemprendedora.com/es/ayudas-al-emprendimiento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huesca.es/programa-mentoring" TargetMode="External"/><Relationship Id="rId2" Type="http://schemas.openxmlformats.org/officeDocument/2006/relationships/hyperlink" Target="http://www.dpz.es/areas/area-de-ciudadania/servicio-de-bienestar-social-y-desarrollo/plan-de-autoempleo-femenino-en-la-provincia-de-zaragoza" TargetMode="Externa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pertadoresrurales.org/recibimos-a-las-emprendedoras-europeas-de-the-break-en-oliete/" TargetMode="External"/><Relationship Id="rId2" Type="http://schemas.openxmlformats.org/officeDocument/2006/relationships/hyperlink" Target="https://www.bierge.es/desarrollo-local-y-empleo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cbac.es/apoyando-el-ii-laboratorio-de-emprendimiento-social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aragon.es/-/red-iam-rural-emprendimiento-en-femenino" TargetMode="Externa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epymeemprende.es/" TargetMode="External"/><Relationship Id="rId2" Type="http://schemas.openxmlformats.org/officeDocument/2006/relationships/hyperlink" Target="https://emprendedoreszaragoza.com/" TargetMode="Externa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mailto:emu&#241;oz@arainnova.com" TargetMode="Externa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sv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epe.es/HomeSepe/autonomos/prestaciones-para-emprendedores-y-autonomos/capitaliza-tu-prestacion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aragon.es/tramitador/-/tramite/programa-emprendedores-autonomos/subvencion-al-establecimiento-como-trabajador-autonomo" TargetMode="Externa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3284D99-EA8E-4DC8-3B84-BC4168CC72EC}"/>
              </a:ext>
            </a:extLst>
          </p:cNvPr>
          <p:cNvSpPr/>
          <p:nvPr/>
        </p:nvSpPr>
        <p:spPr>
          <a:xfrm>
            <a:off x="0" y="4533901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77D3E2F-A1B7-A389-65CD-25B0FF80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28" y="4618124"/>
            <a:ext cx="6860749" cy="4406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5" y="0"/>
            <a:ext cx="8059398" cy="45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Freeform 4">
            <a:hlinkClick r:id="rId2" tooltip="https://www.sepe.es/HomeSepe/autonomos/prestaciones-para-emprendedores-y-autonomos/capitaliza-tu-prestacion.html"/>
          </p:cNvPr>
          <p:cNvSpPr/>
          <p:nvPr/>
        </p:nvSpPr>
        <p:spPr>
          <a:xfrm>
            <a:off x="0" y="0"/>
            <a:ext cx="9289021" cy="5225074"/>
          </a:xfrm>
          <a:custGeom>
            <a:avLst/>
            <a:gdLst/>
            <a:ahLst/>
            <a:cxnLst/>
            <a:rect l="l" t="t" r="r" b="b"/>
            <a:pathLst>
              <a:path w="18578041" h="10450148">
                <a:moveTo>
                  <a:pt x="0" y="0"/>
                </a:moveTo>
                <a:lnTo>
                  <a:pt x="18578041" y="0"/>
                </a:lnTo>
                <a:lnTo>
                  <a:pt x="18578041" y="10450148"/>
                </a:lnTo>
                <a:lnTo>
                  <a:pt x="0" y="10450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929960" y="306371"/>
            <a:ext cx="3074889" cy="4612332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13793" r="-13793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4350" y="1670080"/>
            <a:ext cx="495626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3"/>
              </a:lnSpc>
              <a:spcBef>
                <a:spcPct val="0"/>
              </a:spcBef>
            </a:pPr>
            <a:r>
              <a:rPr lang="en-US" sz="2502">
                <a:solidFill>
                  <a:srgbClr val="FFFFFF"/>
                </a:solidFill>
                <a:latin typeface="Montserrat Ultra-Bold"/>
              </a:rPr>
              <a:t>MAPA SERVICIOS DE ATENCIÓN AL AUTOEMPLEO Y AL EMPRENDIMIENTO EN ARAGÓN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43196" y="4605338"/>
            <a:ext cx="182556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3"/>
              </a:lnSpc>
            </a:pPr>
            <a:r>
              <a:rPr lang="en-US" sz="1252" u="sng">
                <a:solidFill>
                  <a:srgbClr val="FFFFFF"/>
                </a:solidFill>
                <a:latin typeface="Montserrat Ultra-Bold"/>
                <a:hlinkClick r:id="rId5" tooltip="https://mapaemprendimiento.inaem.es"/>
              </a:rPr>
              <a:t>MÁS INFORMACIÓN</a:t>
            </a:r>
          </a:p>
        </p:txBody>
      </p:sp>
    </p:spTree>
    <p:extLst>
      <p:ext uri="{BB962C8B-B14F-4D97-AF65-F5344CB8AC3E}">
        <p14:creationId xmlns:p14="http://schemas.microsoft.com/office/powerpoint/2010/main" val="11019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Freeform 4">
            <a:hlinkClick r:id="rId2" tooltip="https://www.sepe.es/HomeSepe/autonomos/prestaciones-para-emprendedores-y-autonomos/capitaliza-tu-prestacion.html"/>
          </p:cNvPr>
          <p:cNvSpPr/>
          <p:nvPr/>
        </p:nvSpPr>
        <p:spPr>
          <a:xfrm>
            <a:off x="0" y="0"/>
            <a:ext cx="9289021" cy="5225074"/>
          </a:xfrm>
          <a:custGeom>
            <a:avLst/>
            <a:gdLst/>
            <a:ahLst/>
            <a:cxnLst/>
            <a:rect l="l" t="t" r="r" b="b"/>
            <a:pathLst>
              <a:path w="18578041" h="10450148">
                <a:moveTo>
                  <a:pt x="0" y="0"/>
                </a:moveTo>
                <a:lnTo>
                  <a:pt x="18578041" y="0"/>
                </a:lnTo>
                <a:lnTo>
                  <a:pt x="18578041" y="10450148"/>
                </a:lnTo>
                <a:lnTo>
                  <a:pt x="0" y="10450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326437" y="3785807"/>
            <a:ext cx="611850" cy="596275"/>
          </a:xfrm>
          <a:custGeom>
            <a:avLst/>
            <a:gdLst/>
            <a:ahLst/>
            <a:cxnLst/>
            <a:rect l="l" t="t" r="r" b="b"/>
            <a:pathLst>
              <a:path w="1223699" h="1192550">
                <a:moveTo>
                  <a:pt x="0" y="0"/>
                </a:moveTo>
                <a:lnTo>
                  <a:pt x="1223699" y="0"/>
                </a:lnTo>
                <a:lnTo>
                  <a:pt x="1223699" y="1192550"/>
                </a:lnTo>
                <a:lnTo>
                  <a:pt x="0" y="1192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633051" y="2691156"/>
            <a:ext cx="305235" cy="357000"/>
          </a:xfrm>
          <a:custGeom>
            <a:avLst/>
            <a:gdLst/>
            <a:ahLst/>
            <a:cxnLst/>
            <a:rect l="l" t="t" r="r" b="b"/>
            <a:pathLst>
              <a:path w="610470" h="713999">
                <a:moveTo>
                  <a:pt x="0" y="0"/>
                </a:moveTo>
                <a:lnTo>
                  <a:pt x="610470" y="0"/>
                </a:lnTo>
                <a:lnTo>
                  <a:pt x="610470" y="713999"/>
                </a:lnTo>
                <a:lnTo>
                  <a:pt x="0" y="713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514350" y="1091033"/>
            <a:ext cx="81153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3"/>
              </a:lnSpc>
              <a:spcBef>
                <a:spcPct val="0"/>
              </a:spcBef>
            </a:pPr>
            <a:r>
              <a:rPr lang="en-US" sz="2752">
                <a:solidFill>
                  <a:srgbClr val="FFFFFF"/>
                </a:solidFill>
                <a:latin typeface="Montserrat Ultra-Bold"/>
              </a:rPr>
              <a:t>AYUDAS LEADER (GRUPOS DE ACCIÓN LOCAL DE ARAGÓN)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677" y="2232085"/>
            <a:ext cx="806748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3"/>
              </a:lnSpc>
            </a:pPr>
            <a:r>
              <a:rPr lang="en-US" sz="2002">
                <a:solidFill>
                  <a:srgbClr val="FFFFFF"/>
                </a:solidFill>
                <a:latin typeface="Montserrat Bold"/>
              </a:rPr>
              <a:t> ESTRATEGIA DE DESARROLLO LOCAL LEADER 2023 -2027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775" y="4651048"/>
            <a:ext cx="182556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3"/>
              </a:lnSpc>
            </a:pPr>
            <a:r>
              <a:rPr lang="en-US" sz="1252" u="sng">
                <a:solidFill>
                  <a:srgbClr val="FFFFFF"/>
                </a:solidFill>
                <a:latin typeface="Montserrat Ultra-Bold"/>
                <a:hlinkClick r:id="rId8" tooltip="https://aragonrural.org/grupos-leader/"/>
              </a:rPr>
              <a:t>MÁS INFORMACIÓN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1636" y="2672106"/>
            <a:ext cx="779939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Montserrat Bold"/>
              </a:rPr>
              <a:t> PROYECTOS PRODUCTIVOS: AYUDAS A PEQUEÑAS EMPRESAS DEL MEDIO RURAL.</a:t>
            </a:r>
          </a:p>
          <a:p>
            <a:pPr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Montserrat Bold"/>
              </a:rPr>
              <a:t> (COMPATIBLES CON OTRAS AYUDAS HASTA EL 35%)</a:t>
            </a:r>
          </a:p>
          <a:p>
            <a:pPr>
              <a:lnSpc>
                <a:spcPts val="1683"/>
              </a:lnSpc>
            </a:pPr>
            <a:endParaRPr lang="en-US" sz="1202">
              <a:solidFill>
                <a:srgbClr val="FFFFFF"/>
              </a:solidFill>
              <a:latin typeface="Montserrat Bold"/>
            </a:endParaRPr>
          </a:p>
          <a:p>
            <a:pPr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Montserrat Bold"/>
              </a:rPr>
              <a:t>Cooperación entre particulares: ayudas a proyectos de cooperación entre dos o más personas físicas o jurídicas. (hasta el 80% subvencionable)</a:t>
            </a:r>
          </a:p>
          <a:p>
            <a:pPr>
              <a:lnSpc>
                <a:spcPts val="1683"/>
              </a:lnSpc>
            </a:pPr>
            <a:endParaRPr lang="en-US" sz="1202">
              <a:solidFill>
                <a:srgbClr val="FFFFFF"/>
              </a:solidFill>
              <a:latin typeface="Montserrat Bold"/>
            </a:endParaRPr>
          </a:p>
          <a:p>
            <a:pPr>
              <a:lnSpc>
                <a:spcPts val="1683"/>
              </a:lnSpc>
            </a:pPr>
            <a:r>
              <a:rPr lang="en-US" sz="1202">
                <a:solidFill>
                  <a:srgbClr val="F15B6C"/>
                </a:solidFill>
                <a:latin typeface="Montserrat"/>
              </a:rPr>
              <a:t>NOVEDAD: EMPRENDE RURAL HASTA 10.000€ PARA NUEVO AUTÓNOMOS (NO COMPATIBLE CON OTRAS AYUDAS)</a:t>
            </a:r>
          </a:p>
          <a:p>
            <a:pPr>
              <a:lnSpc>
                <a:spcPts val="1753"/>
              </a:lnSpc>
            </a:pPr>
            <a:endParaRPr lang="en-US" sz="1202">
              <a:solidFill>
                <a:srgbClr val="F15B6C"/>
              </a:solidFill>
              <a:latin typeface="Montserra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32362" y="3238481"/>
            <a:ext cx="305235" cy="357000"/>
          </a:xfrm>
          <a:custGeom>
            <a:avLst/>
            <a:gdLst/>
            <a:ahLst/>
            <a:cxnLst/>
            <a:rect l="l" t="t" r="r" b="b"/>
            <a:pathLst>
              <a:path w="610470" h="713999">
                <a:moveTo>
                  <a:pt x="0" y="0"/>
                </a:moveTo>
                <a:lnTo>
                  <a:pt x="610469" y="0"/>
                </a:lnTo>
                <a:lnTo>
                  <a:pt x="610469" y="714000"/>
                </a:lnTo>
                <a:lnTo>
                  <a:pt x="0" y="71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53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Freeform 4">
            <a:hlinkClick r:id="rId2" tooltip="https://www.sepe.es/HomeSepe/autonomos/prestaciones-para-emprendedores-y-autonomos/capitaliza-tu-prestacion.html"/>
          </p:cNvPr>
          <p:cNvSpPr/>
          <p:nvPr/>
        </p:nvSpPr>
        <p:spPr>
          <a:xfrm>
            <a:off x="-72511" y="-40787"/>
            <a:ext cx="9289021" cy="5225074"/>
          </a:xfrm>
          <a:custGeom>
            <a:avLst/>
            <a:gdLst/>
            <a:ahLst/>
            <a:cxnLst/>
            <a:rect l="l" t="t" r="r" b="b"/>
            <a:pathLst>
              <a:path w="18578041" h="10450148">
                <a:moveTo>
                  <a:pt x="0" y="0"/>
                </a:moveTo>
                <a:lnTo>
                  <a:pt x="18578042" y="0"/>
                </a:lnTo>
                <a:lnTo>
                  <a:pt x="18578042" y="10450148"/>
                </a:lnTo>
                <a:lnTo>
                  <a:pt x="0" y="10450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239430" y="2140345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3" y="0"/>
                </a:lnTo>
                <a:lnTo>
                  <a:pt x="1559023" y="663293"/>
                </a:lnTo>
                <a:lnTo>
                  <a:pt x="0" y="663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514350" y="1091033"/>
            <a:ext cx="81153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3"/>
              </a:lnSpc>
              <a:spcBef>
                <a:spcPct val="0"/>
              </a:spcBef>
            </a:pPr>
            <a:r>
              <a:rPr lang="en-US" sz="2752">
                <a:solidFill>
                  <a:srgbClr val="FFFFFF"/>
                </a:solidFill>
                <a:latin typeface="Montserrat Ultra-Bold"/>
              </a:rPr>
              <a:t>AYUDAS PROVINCIALES Y AUTONÓMICAS POR SECTORES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9016" y="2107007"/>
            <a:ext cx="134421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FFFFFF"/>
                </a:solidFill>
                <a:latin typeface="Montserrat Ultra-Bold"/>
              </a:rPr>
              <a:t>COMERCIO</a:t>
            </a:r>
          </a:p>
        </p:txBody>
      </p:sp>
      <p:sp>
        <p:nvSpPr>
          <p:cNvPr id="8" name="Freeform 8"/>
          <p:cNvSpPr/>
          <p:nvPr/>
        </p:nvSpPr>
        <p:spPr>
          <a:xfrm>
            <a:off x="239430" y="3354318"/>
            <a:ext cx="839586" cy="357206"/>
          </a:xfrm>
          <a:custGeom>
            <a:avLst/>
            <a:gdLst/>
            <a:ahLst/>
            <a:cxnLst/>
            <a:rect l="l" t="t" r="r" b="b"/>
            <a:pathLst>
              <a:path w="1679172" h="714411">
                <a:moveTo>
                  <a:pt x="0" y="0"/>
                </a:moveTo>
                <a:lnTo>
                  <a:pt x="1679172" y="0"/>
                </a:lnTo>
                <a:lnTo>
                  <a:pt x="1679172" y="714412"/>
                </a:lnTo>
                <a:lnTo>
                  <a:pt x="0" y="714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1079016" y="2485123"/>
            <a:ext cx="78178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3"/>
              </a:lnSpc>
              <a:spcBef>
                <a:spcPct val="0"/>
              </a:spcBef>
            </a:pPr>
            <a:r>
              <a:rPr lang="en-US" sz="1002">
                <a:solidFill>
                  <a:srgbClr val="FFFFFF"/>
                </a:solidFill>
                <a:latin typeface="Montserrat Bold"/>
              </a:rPr>
              <a:t>AYUDAS CON DESTINO A INICIATIVAS EMPRESARIALES DE INVERSIÓN Y MEJORA EN EL PEQUEÑO COMERCIO DE LA PROVINCIA DE TERUEL - </a:t>
            </a:r>
            <a:r>
              <a:rPr lang="en-US" sz="1002" u="sng">
                <a:solidFill>
                  <a:srgbClr val="FFFFFF"/>
                </a:solidFill>
                <a:latin typeface="Montserrat Bold"/>
                <a:hlinkClick r:id="rId8" tooltip="https://www.aragon.es/tramitador/-/tramite/ayudas-destino-iniciativas-empresariales-inversion-mejora-pequeno-comercio-provincia-teruel/en-elaboracion-convocatoria-2023"/>
              </a:rPr>
              <a:t>ÚLTIMA CONVOCATORIA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345" y="3362930"/>
            <a:ext cx="113228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FFFFFF"/>
                </a:solidFill>
                <a:latin typeface="Montserrat Ultra-Bold"/>
              </a:rPr>
              <a:t>TURISMO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9016" y="3060691"/>
            <a:ext cx="781782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3"/>
              </a:lnSpc>
              <a:spcBef>
                <a:spcPct val="0"/>
              </a:spcBef>
            </a:pPr>
            <a:r>
              <a:rPr lang="en-US" sz="1002">
                <a:solidFill>
                  <a:srgbClr val="FFFFFF"/>
                </a:solidFill>
                <a:latin typeface="Montserrat Bold"/>
              </a:rPr>
              <a:t>AYUDAS PARA INVERSIÓN Y MEJORA DEL PEQUEÑO COMERCIO - </a:t>
            </a:r>
            <a:r>
              <a:rPr lang="en-US" sz="1002" u="sng">
                <a:solidFill>
                  <a:srgbClr val="FFFFFF"/>
                </a:solidFill>
                <a:latin typeface="Montserrat Bold"/>
                <a:hlinkClick r:id="rId9" tooltip="https://www.aragon.es/tramitador/-/tramite/ayudas-empresas-impulso-competitividad-comercio/convocatoria-2023"/>
              </a:rPr>
              <a:t>ÚLTIMA CONVOCATORIA 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857" y="3814028"/>
            <a:ext cx="80649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3"/>
              </a:lnSpc>
              <a:spcBef>
                <a:spcPct val="0"/>
              </a:spcBef>
            </a:pPr>
            <a:r>
              <a:rPr lang="en-US" sz="1002">
                <a:solidFill>
                  <a:srgbClr val="FFFFFF"/>
                </a:solidFill>
                <a:latin typeface="Montserrat Bold"/>
              </a:rPr>
              <a:t>AYUDAS A PROYECTOS TURÍSTICOS DE EMPRESAS FONDO DE INVERSIONES DE TERUEL- </a:t>
            </a:r>
            <a:r>
              <a:rPr lang="en-US" sz="1002" u="sng">
                <a:solidFill>
                  <a:srgbClr val="FFFFFF"/>
                </a:solidFill>
                <a:latin typeface="Montserrat Bold"/>
                <a:hlinkClick r:id="rId10" tooltip="https://www.aragon.es/tramitador/-/tramite/ayudas-proyectos-turisticos-fondo-inversiones-teruel"/>
              </a:rPr>
              <a:t>ÚLTIMA CONVOCATORIA 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857" y="4099000"/>
            <a:ext cx="806498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3"/>
              </a:lnSpc>
            </a:pPr>
            <a:r>
              <a:rPr lang="en-US" sz="1002" u="sng">
                <a:solidFill>
                  <a:srgbClr val="FFFFFF"/>
                </a:solidFill>
                <a:latin typeface="Montserrat Bold"/>
                <a:hlinkClick r:id="" action="ppaction://noaction"/>
              </a:rPr>
              <a:t>AYUDAS A EMPRESAS TURÍSTICAS PARA FINANCIAR PROYECTOS DE EFICIENCIA ENERGÉTICA Y ECONOMÍA CIRCULAR</a:t>
            </a:r>
          </a:p>
          <a:p>
            <a:pPr>
              <a:lnSpc>
                <a:spcPts val="1403"/>
              </a:lnSpc>
              <a:spcBef>
                <a:spcPct val="0"/>
              </a:spcBef>
            </a:pPr>
            <a:endParaRPr lang="en-US" sz="1002" u="sng">
              <a:solidFill>
                <a:srgbClr val="FFFFFF"/>
              </a:solidFill>
              <a:latin typeface="Montserrat Bold"/>
              <a:hlinkClick r:id="" action="ppaction://noaction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9430" y="4535502"/>
            <a:ext cx="839586" cy="357206"/>
          </a:xfrm>
          <a:custGeom>
            <a:avLst/>
            <a:gdLst/>
            <a:ahLst/>
            <a:cxnLst/>
            <a:rect l="l" t="t" r="r" b="b"/>
            <a:pathLst>
              <a:path w="1679172" h="714411">
                <a:moveTo>
                  <a:pt x="0" y="0"/>
                </a:moveTo>
                <a:lnTo>
                  <a:pt x="1679172" y="0"/>
                </a:lnTo>
                <a:lnTo>
                  <a:pt x="1679172" y="714411"/>
                </a:lnTo>
                <a:lnTo>
                  <a:pt x="0" y="7144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1166345" y="4545027"/>
            <a:ext cx="310038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FFFFFF"/>
                </a:solidFill>
                <a:latin typeface="Montserrat Ultra-Bold"/>
              </a:rPr>
              <a:t>INDUSTRIA (TDI - FEDER)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52458" y="4681870"/>
            <a:ext cx="781782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3"/>
              </a:lnSpc>
              <a:spcBef>
                <a:spcPct val="0"/>
              </a:spcBef>
            </a:pPr>
            <a:r>
              <a:rPr lang="en-US" sz="1002">
                <a:solidFill>
                  <a:srgbClr val="FFFFFF"/>
                </a:solidFill>
                <a:latin typeface="Montserrat Bold"/>
              </a:rPr>
              <a:t>PRÓXIMA CONVOCATORIA PREVISTA A FINALES DE ESTE AÑ</a:t>
            </a:r>
            <a:r>
              <a:rPr lang="en-US" sz="1002" u="sng">
                <a:solidFill>
                  <a:srgbClr val="FFFFFF"/>
                </a:solidFill>
                <a:latin typeface="Montserrat Bold"/>
                <a:hlinkClick r:id="rId13" tooltip="https://www.aragon.es/tramitador/-/tramite/ayudas-industria-digital-integradora-sostenible-marco-programa-ayudas-industria-pyme-aragon-paip/convocatoria-2023-linea-tdi-feder"/>
              </a:rPr>
              <a:t>O</a:t>
            </a:r>
            <a:r>
              <a:rPr lang="en-US" sz="1002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19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3809" y="2215805"/>
            <a:ext cx="637638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999">
                <a:solidFill>
                  <a:srgbClr val="FFFFFF"/>
                </a:solidFill>
                <a:latin typeface="Open Sans"/>
              </a:rPr>
              <a:t>Lorem ipsum dolor sit amet, consectetur adipiscing elit, sed do eiusmod tempor incididunt ut labore et dolore magna aliqua. Ut enim ad minim veniam, quis nostrud exercitation</a:t>
            </a:r>
          </a:p>
        </p:txBody>
      </p:sp>
      <p:sp>
        <p:nvSpPr>
          <p:cNvPr id="3" name="Freeform 3">
            <a:hlinkClick r:id="rId2" tooltip="https://www.camarateruel.com/index.php"/>
          </p:cNvPr>
          <p:cNvSpPr/>
          <p:nvPr/>
        </p:nvSpPr>
        <p:spPr>
          <a:xfrm>
            <a:off x="0" y="0"/>
            <a:ext cx="9144000" cy="5263070"/>
          </a:xfrm>
          <a:custGeom>
            <a:avLst/>
            <a:gdLst/>
            <a:ahLst/>
            <a:cxnLst/>
            <a:rect l="l" t="t" r="r" b="b"/>
            <a:pathLst>
              <a:path w="18288000" h="10526140">
                <a:moveTo>
                  <a:pt x="0" y="0"/>
                </a:moveTo>
                <a:lnTo>
                  <a:pt x="18288000" y="0"/>
                </a:lnTo>
                <a:lnTo>
                  <a:pt x="18288000" y="10526140"/>
                </a:lnTo>
                <a:lnTo>
                  <a:pt x="0" y="10526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2" r="-116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7338073" y="1068518"/>
            <a:ext cx="844237" cy="686634"/>
            <a:chOff x="0" y="0"/>
            <a:chExt cx="416853" cy="3390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853" cy="339034"/>
            </a:xfrm>
            <a:custGeom>
              <a:avLst/>
              <a:gdLst/>
              <a:ahLst/>
              <a:cxnLst/>
              <a:rect l="l" t="t" r="r" b="b"/>
              <a:pathLst>
                <a:path w="416853" h="339034">
                  <a:moveTo>
                    <a:pt x="0" y="0"/>
                  </a:moveTo>
                  <a:lnTo>
                    <a:pt x="416853" y="0"/>
                  </a:lnTo>
                  <a:lnTo>
                    <a:pt x="416853" y="339034"/>
                  </a:lnTo>
                  <a:lnTo>
                    <a:pt x="0" y="339034"/>
                  </a:lnTo>
                  <a:close/>
                </a:path>
              </a:pathLst>
            </a:custGeom>
            <a:solidFill>
              <a:srgbClr val="9169AA">
                <a:alpha val="69804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24438" y="1411836"/>
            <a:ext cx="1835753" cy="2558970"/>
            <a:chOff x="0" y="0"/>
            <a:chExt cx="4895341" cy="682391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4850" t="3083" b="8470"/>
            <a:stretch>
              <a:fillRect/>
            </a:stretch>
          </p:blipFill>
          <p:spPr>
            <a:xfrm>
              <a:off x="0" y="0"/>
              <a:ext cx="4895341" cy="6823919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324497" y="3977880"/>
            <a:ext cx="4247504" cy="1061876"/>
          </a:xfrm>
          <a:custGeom>
            <a:avLst/>
            <a:gdLst/>
            <a:ahLst/>
            <a:cxnLst/>
            <a:rect l="l" t="t" r="r" b="b"/>
            <a:pathLst>
              <a:path w="8495007" h="2123752">
                <a:moveTo>
                  <a:pt x="0" y="0"/>
                </a:moveTo>
                <a:lnTo>
                  <a:pt x="8495007" y="0"/>
                </a:lnTo>
                <a:lnTo>
                  <a:pt x="8495007" y="2123751"/>
                </a:lnTo>
                <a:lnTo>
                  <a:pt x="0" y="2123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2998147" y="3977880"/>
            <a:ext cx="995750" cy="995750"/>
          </a:xfrm>
          <a:custGeom>
            <a:avLst/>
            <a:gdLst/>
            <a:ahLst/>
            <a:cxnLst/>
            <a:rect l="l" t="t" r="r" b="b"/>
            <a:pathLst>
              <a:path w="1991499" h="1991499">
                <a:moveTo>
                  <a:pt x="0" y="0"/>
                </a:moveTo>
                <a:lnTo>
                  <a:pt x="1991499" y="0"/>
                </a:lnTo>
                <a:lnTo>
                  <a:pt x="1991499" y="1991499"/>
                </a:lnTo>
                <a:lnTo>
                  <a:pt x="0" y="1991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514350" y="4091384"/>
            <a:ext cx="2351176" cy="686913"/>
          </a:xfrm>
          <a:custGeom>
            <a:avLst/>
            <a:gdLst/>
            <a:ahLst/>
            <a:cxnLst/>
            <a:rect l="l" t="t" r="r" b="b"/>
            <a:pathLst>
              <a:path w="4702351" h="1373826">
                <a:moveTo>
                  <a:pt x="0" y="0"/>
                </a:moveTo>
                <a:lnTo>
                  <a:pt x="4702351" y="0"/>
                </a:lnTo>
                <a:lnTo>
                  <a:pt x="4702351" y="1373826"/>
                </a:lnTo>
                <a:lnTo>
                  <a:pt x="0" y="13738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31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722067" y="2070503"/>
            <a:ext cx="506975" cy="399243"/>
          </a:xfrm>
          <a:custGeom>
            <a:avLst/>
            <a:gdLst/>
            <a:ahLst/>
            <a:cxnLst/>
            <a:rect l="l" t="t" r="r" b="b"/>
            <a:pathLst>
              <a:path w="1013949" h="798485">
                <a:moveTo>
                  <a:pt x="0" y="0"/>
                </a:moveTo>
                <a:lnTo>
                  <a:pt x="1013949" y="0"/>
                </a:lnTo>
                <a:lnTo>
                  <a:pt x="1013949" y="798485"/>
                </a:lnTo>
                <a:lnTo>
                  <a:pt x="0" y="798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776674" y="2631535"/>
            <a:ext cx="428221" cy="364031"/>
          </a:xfrm>
          <a:custGeom>
            <a:avLst/>
            <a:gdLst/>
            <a:ahLst/>
            <a:cxnLst/>
            <a:rect l="l" t="t" r="r" b="b"/>
            <a:pathLst>
              <a:path w="856441" h="728062">
                <a:moveTo>
                  <a:pt x="0" y="0"/>
                </a:moveTo>
                <a:lnTo>
                  <a:pt x="856440" y="0"/>
                </a:lnTo>
                <a:lnTo>
                  <a:pt x="856440" y="728062"/>
                </a:lnTo>
                <a:lnTo>
                  <a:pt x="0" y="7280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722067" y="3181304"/>
            <a:ext cx="477488" cy="477488"/>
          </a:xfrm>
          <a:custGeom>
            <a:avLst/>
            <a:gdLst/>
            <a:ahLst/>
            <a:cxnLst/>
            <a:rect l="l" t="t" r="r" b="b"/>
            <a:pathLst>
              <a:path w="954976" h="954976">
                <a:moveTo>
                  <a:pt x="0" y="0"/>
                </a:moveTo>
                <a:lnTo>
                  <a:pt x="954977" y="0"/>
                </a:lnTo>
                <a:lnTo>
                  <a:pt x="954977" y="954977"/>
                </a:lnTo>
                <a:lnTo>
                  <a:pt x="0" y="9549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TextBox 14"/>
          <p:cNvSpPr txBox="1"/>
          <p:nvPr/>
        </p:nvSpPr>
        <p:spPr>
          <a:xfrm>
            <a:off x="5806318" y="4067091"/>
            <a:ext cx="20719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 Bold"/>
              </a:rPr>
              <a:t>Sheila Ramo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84644" y="4415790"/>
            <a:ext cx="342454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err="1">
                <a:solidFill>
                  <a:srgbClr val="FFFFFF"/>
                </a:solidFill>
                <a:latin typeface="Open Sans Light"/>
              </a:rPr>
              <a:t>Técnico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Fomento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Empresarial</a:t>
            </a:r>
            <a:endParaRPr lang="en-US" sz="1200">
              <a:solidFill>
                <a:srgbClr val="FFFFFF"/>
              </a:solidFill>
              <a:latin typeface="Open Sans Light"/>
            </a:endParaRPr>
          </a:p>
          <a:p>
            <a:pPr algn="ctr">
              <a:lnSpc>
                <a:spcPts val="1680"/>
              </a:lnSpc>
            </a:pPr>
            <a:r>
              <a:rPr lang="en-US" sz="1200" err="1">
                <a:solidFill>
                  <a:srgbClr val="FFFFFF"/>
                </a:solidFill>
                <a:latin typeface="Open Sans Light"/>
              </a:rPr>
              <a:t>Cámara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 de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Comercio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Industria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 y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Servicios</a:t>
            </a:r>
            <a:r>
              <a:rPr lang="en-US" sz="120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Open Sans Light"/>
              </a:rPr>
              <a:t>Teruel</a:t>
            </a:r>
            <a:endParaRPr lang="en-US" sz="1200">
              <a:solidFill>
                <a:srgbClr val="FFFFFF"/>
              </a:solidFill>
              <a:latin typeface="Open Sans Light"/>
            </a:endParaRP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 Light"/>
              </a:rPr>
              <a:t>DELEGACIÓN CALAMOCHA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4350" y="1136796"/>
            <a:ext cx="496759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0"/>
              </a:lnSpc>
            </a:pPr>
            <a:r>
              <a:rPr lang="en-US" sz="2050">
                <a:solidFill>
                  <a:srgbClr val="FFFFFF"/>
                </a:solidFill>
                <a:latin typeface="Open Sans Bold"/>
              </a:rPr>
              <a:t>GRACIAS POR VUESTRA  ATENCIÓN </a:t>
            </a:r>
          </a:p>
          <a:p>
            <a:pPr algn="just">
              <a:lnSpc>
                <a:spcPts val="2870"/>
              </a:lnSpc>
              <a:spcBef>
                <a:spcPct val="0"/>
              </a:spcBef>
            </a:pPr>
            <a:r>
              <a:rPr lang="en-US" sz="2050">
                <a:solidFill>
                  <a:srgbClr val="FFFFFF"/>
                </a:solidFill>
                <a:latin typeface="Open Sans Bold"/>
              </a:rPr>
              <a:t>PARA CUALQUIER DUDA O PREGUNTA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0712" y="2130020"/>
            <a:ext cx="160481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 Bold"/>
              </a:rPr>
              <a:t>622 548 568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8221" y="2672351"/>
            <a:ext cx="379642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Open Sans Bold"/>
              </a:rPr>
              <a:t>calamocha@camarateruel.com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8221" y="3239390"/>
            <a:ext cx="38462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u="sng">
                <a:solidFill>
                  <a:srgbClr val="FFFFFF"/>
                </a:solidFill>
                <a:latin typeface="Open Sans Bold"/>
                <a:hlinkClick r:id="rId15" tooltip="https://www.camarateruel.com/index.php/servicios-para-empresas/creacion-de-empresas/aries"/>
              </a:rPr>
              <a:t>https://www.camarateruel.co</a:t>
            </a:r>
            <a:r>
              <a:rPr lang="en-US" sz="1900" u="sng">
                <a:solidFill>
                  <a:srgbClr val="FFFFFF"/>
                </a:solidFill>
                <a:latin typeface="Open Sans"/>
                <a:hlinkClick r:id="rId15" tooltip="https://www.camarateruel.com/index.php/servicios-para-empresas/creacion-de-empresas/arie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2697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Mi unidad\TRABAJOS LA COLMENA\EREA\2023\WEBINARS\06. 31 OCT\SOPORTES JORNADA WALQA\FO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00332" y="1304942"/>
            <a:ext cx="7343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AYUDAS PUBLICAS PARA LA MUJER RURAL EMPRENDEDORA</a:t>
            </a:r>
          </a:p>
          <a:p>
            <a:pPr algn="ctr"/>
            <a:r>
              <a:rPr lang="es-ES" sz="4800" b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“Una realidad”</a:t>
            </a:r>
            <a:endParaRPr lang="es-ES" sz="4800">
              <a:solidFill>
                <a:srgbClr val="B482DA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00332" y="2135939"/>
            <a:ext cx="5183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  <a:p>
            <a:r>
              <a:rPr lang="es-ES" sz="2800">
                <a:solidFill>
                  <a:srgbClr val="B482DA"/>
                </a:solidFill>
                <a:latin typeface="Jost" pitchFamily="2" charset="0"/>
                <a:ea typeface="Jos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18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356682" y="791808"/>
            <a:ext cx="8330118" cy="3864498"/>
          </a:xfrm>
        </p:spPr>
        <p:txBody>
          <a:bodyPr/>
          <a:lstStyle/>
          <a:p>
            <a:pPr marR="0" lvl="0" defTabSz="914400" rtl="0" eaLnBrk="1" fontAlgn="auto" latinLnBrk="0" hangingPunct="1">
              <a:lnSpc>
                <a:spcPts val="365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tabLst/>
              <a:defRPr/>
            </a:pPr>
            <a:r>
              <a:rPr lang="es-ES" sz="1000">
                <a:solidFill>
                  <a:srgbClr val="FFFFFF"/>
                </a:solidFill>
              </a:rPr>
              <a:t>DESTACAR  IMPORTANCIA DEL EMPRENDIMIENTO EN TODO EL TERRITORIO, ALCANZANDO ESPECIAL RELEVANCIA EN EL </a:t>
            </a:r>
            <a:r>
              <a:rPr lang="es-ES" sz="1000">
                <a:solidFill>
                  <a:srgbClr val="FFFFFF"/>
                </a:solidFill>
                <a:highlight>
                  <a:srgbClr val="B482DA"/>
                </a:highlight>
              </a:rPr>
              <a:t>AMBITO RURAL</a:t>
            </a:r>
          </a:p>
          <a:p>
            <a:pPr marR="0" lvl="0" defTabSz="914400" rtl="0" eaLnBrk="1" fontAlgn="auto" latinLnBrk="0" hangingPunct="1">
              <a:lnSpc>
                <a:spcPts val="365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tabLst/>
              <a:defRPr/>
            </a:pP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HABLAR DE LA SOSTENIBILIDAD DE LOS PUEBLOS                   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B482DA"/>
                </a:highlight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MAS</a:t>
            </a:r>
            <a:r>
              <a:rPr kumimoji="0" lang="es-ES" sz="10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B482DA"/>
                </a:highlight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 ALLA DE UN TEMA RECURRENTE</a:t>
            </a:r>
            <a:endParaRPr lang="es-ES" sz="1000">
              <a:solidFill>
                <a:srgbClr val="FFFFFF"/>
              </a:solidFill>
              <a:highlight>
                <a:srgbClr val="B482DA"/>
              </a:highlight>
            </a:endParaRPr>
          </a:p>
          <a:p>
            <a:pPr marL="0" marR="0" lvl="0" indent="0" defTabSz="914400" rtl="0" eaLnBrk="1" fontAlgn="auto" latinLnBrk="0" hangingPunct="1">
              <a:lnSpc>
                <a:spcPts val="365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ZONA RURAL SIGNIFICA MUCHAS VECES: 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B482DA"/>
                </a:highlight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ZONAS VULNERABLES Y DE DECLIVE DEMOGRAFICO </a:t>
            </a:r>
          </a:p>
          <a:p>
            <a:pPr marL="0" marR="0" lvl="0" indent="0" defTabSz="914400" rtl="0" eaLnBrk="1" fontAlgn="auto" latinLnBrk="0" hangingPunct="1">
              <a:lnSpc>
                <a:spcPts val="365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PERO </a:t>
            </a:r>
            <a:r>
              <a:rPr lang="es-ES" sz="1000">
                <a:solidFill>
                  <a:srgbClr val="FFFFFF"/>
                </a:solidFill>
              </a:rPr>
              <a:t>… 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REALMENTE TENEMOS UNA 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482DA"/>
                </a:highlight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FORTALEZA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  QUE HAY QUE DESARROLLAR       </a:t>
            </a:r>
          </a:p>
          <a:p>
            <a:pPr marL="0" marR="0" lvl="0" indent="0" defTabSz="914400" rtl="0" eaLnBrk="1" fontAlgn="auto" latinLnBrk="0" hangingPunct="1">
              <a:lnSpc>
                <a:spcPts val="365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VALOR AÑADIDO:  LA </a:t>
            </a:r>
            <a:r>
              <a:rPr kumimoji="0" lang="es-ES" sz="1000" b="1" i="0" u="none" strike="noStrike" kern="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482DA"/>
                </a:highlight>
                <a:uLnTx/>
                <a:uFillTx/>
                <a:latin typeface="Barrabes" panose="020B0502020204020303" pitchFamily="34" charset="77"/>
                <a:cs typeface="Arial" panose="020B0604020202020204" pitchFamily="34" charset="0"/>
                <a:sym typeface="Arial"/>
              </a:rPr>
              <a:t>MUJER RURAL EMPRENDEDORA</a:t>
            </a:r>
          </a:p>
          <a:p>
            <a:endParaRPr lang="es-ES" sz="1200"/>
          </a:p>
        </p:txBody>
      </p:sp>
      <p:pic>
        <p:nvPicPr>
          <p:cNvPr id="3" name="2 Imagen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645" y="2867362"/>
            <a:ext cx="3597662" cy="19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áfico 3" descr="Cursor con relleno sólido">
            <a:extLst>
              <a:ext uri="{FF2B5EF4-FFF2-40B4-BE49-F238E27FC236}">
                <a16:creationId xmlns:a16="http://schemas.microsoft.com/office/drawing/2014/main" xmlns="" id="{0FD03833-20A0-93A7-265E-FDDF89A56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286180">
            <a:off x="3349573" y="1451778"/>
            <a:ext cx="424759" cy="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201038"/>
            <a:ext cx="8224107" cy="4500664"/>
          </a:xfrm>
        </p:spPr>
        <p:txBody>
          <a:bodyPr/>
          <a:lstStyle/>
          <a:p>
            <a:r>
              <a:rPr lang="es-ES" sz="1200"/>
              <a:t> IDEA PRINCIPAL: </a:t>
            </a:r>
            <a:r>
              <a:rPr lang="es-ES" sz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ESTAMOS SOLAS</a:t>
            </a:r>
          </a:p>
          <a:p>
            <a:pPr algn="ctr"/>
            <a:r>
              <a:rPr lang="es-ES" sz="1200"/>
              <a:t>HAY APOYOS PARA DESARROLLAR NUESTRA  IDEA / NUESTRO PROYECTO:</a:t>
            </a:r>
          </a:p>
          <a:p>
            <a:r>
              <a:rPr lang="es-ES" sz="1200"/>
              <a:t>		</a:t>
            </a:r>
            <a:r>
              <a:rPr lang="es-ES" sz="1200">
                <a:solidFill>
                  <a:schemeClr val="accent6"/>
                </a:solidFill>
              </a:rPr>
              <a:t>          		EREA + </a:t>
            </a:r>
            <a:r>
              <a:rPr lang="es-ES" sz="1200"/>
              <a:t>(FUNDACION ARAGON EMPRENDE)</a:t>
            </a:r>
          </a:p>
          <a:p>
            <a:r>
              <a:rPr lang="es-ES" sz="1200"/>
              <a:t>      				            </a:t>
            </a:r>
            <a:r>
              <a:rPr lang="es-ES" sz="1200">
                <a:solidFill>
                  <a:schemeClr val="accent6"/>
                </a:solidFill>
              </a:rPr>
              <a:t>GOBIERNO DE ARAGON </a:t>
            </a:r>
            <a:r>
              <a:rPr lang="es-ES" sz="1200"/>
              <a:t>(DGA)</a:t>
            </a:r>
          </a:p>
          <a:p>
            <a:r>
              <a:rPr lang="es-ES" sz="1200"/>
              <a:t>			</a:t>
            </a:r>
            <a:r>
              <a:rPr lang="es-ES" sz="1200">
                <a:solidFill>
                  <a:schemeClr val="accent6"/>
                </a:solidFill>
              </a:rPr>
              <a:t>     		     DPZ  DPT   DPH</a:t>
            </a:r>
          </a:p>
          <a:p>
            <a:r>
              <a:rPr lang="es-ES" sz="1200"/>
              <a:t>			                                              </a:t>
            </a:r>
            <a:r>
              <a:rPr lang="es-ES" sz="1200">
                <a:solidFill>
                  <a:schemeClr val="accent6"/>
                </a:solidFill>
              </a:rPr>
              <a:t>AYUNTAMIENTOS</a:t>
            </a:r>
          </a:p>
          <a:p>
            <a:r>
              <a:rPr lang="es-ES" sz="1200"/>
              <a:t>			                                     </a:t>
            </a:r>
            <a:r>
              <a:rPr lang="es-ES" sz="1200">
                <a:solidFill>
                  <a:schemeClr val="accent6"/>
                </a:solidFill>
              </a:rPr>
              <a:t>IAF     IAM   CEOE  CEPYME</a:t>
            </a:r>
          </a:p>
          <a:p>
            <a:endParaRPr lang="es-ES" sz="1200"/>
          </a:p>
          <a:p>
            <a:pPr algn="ctr">
              <a:lnSpc>
                <a:spcPct val="100000"/>
              </a:lnSpc>
            </a:pPr>
            <a:r>
              <a:rPr lang="es-ES" sz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FUNDACIONES Y GRANDES EMPRESAS</a:t>
            </a:r>
            <a:r>
              <a:rPr lang="es-ES" sz="1200"/>
              <a:t> COLABORAN CON PROGRAMAS EMPRENDEDORES: </a:t>
            </a:r>
            <a:r>
              <a:rPr lang="es-ES" sz="1200">
                <a:solidFill>
                  <a:schemeClr val="accent6"/>
                </a:solidFill>
              </a:rPr>
              <a:t>COCA COLA</a:t>
            </a:r>
          </a:p>
          <a:p>
            <a:pPr algn="ctr">
              <a:lnSpc>
                <a:spcPct val="100000"/>
              </a:lnSpc>
            </a:pPr>
            <a:r>
              <a:rPr lang="es-ES" sz="1200">
                <a:hlinkClick r:id="rId2"/>
              </a:rPr>
              <a:t>https://www.gem-spain.com/el-emprendimiento-de-las-mujeres-en-la-espana-rural-acelerara-el-desarrollo-economico-en-zonas-despobladas/</a:t>
            </a:r>
            <a:endParaRPr lang="es-ES" sz="1200"/>
          </a:p>
          <a:p>
            <a:pPr algn="ctr">
              <a:lnSpc>
                <a:spcPct val="100000"/>
              </a:lnSpc>
            </a:pPr>
            <a:endParaRPr lang="es-ES" sz="1200"/>
          </a:p>
        </p:txBody>
      </p:sp>
      <p:pic>
        <p:nvPicPr>
          <p:cNvPr id="3" name="2 Imagen" descr="El espíritu emprendedor en la España vaciada tiene rostro de mujer - La mujer  rur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026" y="1524000"/>
            <a:ext cx="3274977" cy="22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90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31099" y="600626"/>
            <a:ext cx="9081801" cy="3780191"/>
          </a:xfrm>
        </p:spPr>
        <p:txBody>
          <a:bodyPr/>
          <a:lstStyle/>
          <a:p>
            <a:r>
              <a:rPr lang="es-ES" sz="18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CONSEJOS PRACTICOS </a:t>
            </a:r>
            <a:r>
              <a:rPr lang="es-ES" sz="1400"/>
              <a:t>MAS ALLA DE CONOCER A DONDE PUEDO ACUDIR:</a:t>
            </a:r>
          </a:p>
          <a:p>
            <a:r>
              <a:rPr lang="es-ES" sz="1200"/>
              <a:t>	</a:t>
            </a:r>
            <a:r>
              <a:rPr lang="es-ES" sz="1400"/>
              <a:t>     </a:t>
            </a:r>
            <a:r>
              <a:rPr lang="es-ES" sz="1200"/>
              <a:t>NO LANZARNOS A SOLICITAR UNA AYUDA O SUBVENCION SIN TENER CLAROS LOS REQUISITOS A CUMPLIR</a:t>
            </a:r>
            <a:endParaRPr lang="es-ES" sz="1400"/>
          </a:p>
          <a:p>
            <a:r>
              <a:rPr lang="es-ES" sz="1200"/>
              <a:t>	    </a:t>
            </a:r>
            <a:r>
              <a:rPr lang="es-ES" sz="1400"/>
              <a:t>SER CONSCIENTES DE QUE EL TIEMPO A INVERTIR EN TRAMITACION COMPENSA EL APOYO</a:t>
            </a:r>
          </a:p>
          <a:p>
            <a:r>
              <a:rPr lang="es-ES" sz="1400"/>
              <a:t>   SI SOMOS INCAPACES POR TIEMPO O DIFICULTAD DE GESTIONAR UNA SOLICITUD , ACUDIR A </a:t>
            </a:r>
            <a:r>
              <a:rPr lang="es-ES" sz="1200"/>
              <a:t>		</a:t>
            </a:r>
          </a:p>
          <a:p>
            <a:r>
              <a:rPr lang="es-ES" sz="1200"/>
              <a:t>	       </a:t>
            </a:r>
            <a:r>
              <a:rPr lang="es-ES" sz="1400"/>
              <a:t>PUNTOS DE APOYO PARA QUE NOS ACOMPAÑEN EN LOS TRAMITES </a:t>
            </a:r>
          </a:p>
        </p:txBody>
      </p:sp>
      <p:pic>
        <p:nvPicPr>
          <p:cNvPr id="2" name="Gráfico 1" descr="Cursor con relleno sólido">
            <a:extLst>
              <a:ext uri="{FF2B5EF4-FFF2-40B4-BE49-F238E27FC236}">
                <a16:creationId xmlns:a16="http://schemas.microsoft.com/office/drawing/2014/main" xmlns="" id="{C19B6F3D-C5A2-80B9-D598-E77170AF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286180">
            <a:off x="682575" y="1225454"/>
            <a:ext cx="424759" cy="424759"/>
          </a:xfrm>
          <a:prstGeom prst="rect">
            <a:avLst/>
          </a:prstGeom>
        </p:spPr>
      </p:pic>
      <p:pic>
        <p:nvPicPr>
          <p:cNvPr id="7" name="Gráfico 6" descr="Cursor con relleno sólido">
            <a:extLst>
              <a:ext uri="{FF2B5EF4-FFF2-40B4-BE49-F238E27FC236}">
                <a16:creationId xmlns:a16="http://schemas.microsoft.com/office/drawing/2014/main" xmlns="" id="{4DDEAC49-567B-529C-C520-0D1485CD3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286180">
            <a:off x="777825" y="3097894"/>
            <a:ext cx="424759" cy="424759"/>
          </a:xfrm>
          <a:prstGeom prst="rect">
            <a:avLst/>
          </a:prstGeom>
        </p:spPr>
      </p:pic>
      <p:pic>
        <p:nvPicPr>
          <p:cNvPr id="8" name="Gráfico 7" descr="Cursor con relleno sólido">
            <a:extLst>
              <a:ext uri="{FF2B5EF4-FFF2-40B4-BE49-F238E27FC236}">
                <a16:creationId xmlns:a16="http://schemas.microsoft.com/office/drawing/2014/main" xmlns="" id="{18BE21A2-9276-B9F0-E984-011B380D9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286180">
            <a:off x="682574" y="1727439"/>
            <a:ext cx="424759" cy="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63166"/>
            <a:ext cx="8224107" cy="4208833"/>
          </a:xfrm>
        </p:spPr>
        <p:txBody>
          <a:bodyPr/>
          <a:lstStyle/>
          <a:p>
            <a:r>
              <a:rPr lang="es-ES" sz="1200"/>
              <a:t>			SE HACE CAMINO AL ANDAR…</a:t>
            </a:r>
          </a:p>
          <a:p>
            <a:r>
              <a:rPr lang="es-ES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DE ARAGON:</a:t>
            </a:r>
            <a:r>
              <a:rPr lang="es-ES" sz="2000"/>
              <a:t>  </a:t>
            </a:r>
            <a:r>
              <a:rPr lang="es-ES" sz="1800"/>
              <a:t>Mujeres rurales recursos:</a:t>
            </a:r>
          </a:p>
          <a:p>
            <a:r>
              <a:rPr lang="es-ES" sz="1800" u="sng">
                <a:hlinkClick r:id="rId2"/>
              </a:rPr>
              <a:t>https://www.aragon.es/-/mujeres-rurales-recursos</a:t>
            </a:r>
            <a:endParaRPr lang="es-ES" sz="1800"/>
          </a:p>
          <a:p>
            <a:r>
              <a:rPr lang="es-ES" sz="1800"/>
              <a:t>			       Cursos mujeres rurales </a:t>
            </a:r>
            <a:r>
              <a:rPr lang="es-ES" sz="1200">
                <a:sym typeface="Wingdings" pitchFamily="2" charset="2"/>
              </a:rPr>
              <a:t>(La Formación  es otro apoyo)</a:t>
            </a:r>
            <a:endParaRPr lang="es-ES" sz="1800"/>
          </a:p>
          <a:p>
            <a:r>
              <a:rPr lang="es-ES" sz="1800" u="sng">
                <a:hlinkClick r:id="rId3"/>
              </a:rPr>
              <a:t>https://www.aragon.es/-/cursos-dirigidos-a-la-mujer-rural</a:t>
            </a:r>
            <a:endParaRPr lang="es-ES" sz="1800"/>
          </a:p>
          <a:p>
            <a:r>
              <a:rPr lang="es-ES" sz="1800"/>
              <a:t>			       Desafío mujer rural:</a:t>
            </a:r>
          </a:p>
          <a:p>
            <a:r>
              <a:rPr lang="es-ES" sz="1800" u="sng">
                <a:hlinkClick r:id="rId4"/>
              </a:rPr>
              <a:t>https://desafiomujerrural.es/recursos-y-normativa/recursos-tematicos/ayudas-y-financiacion/</a:t>
            </a:r>
            <a:endParaRPr lang="es-ES" sz="1800"/>
          </a:p>
          <a:p>
            <a:r>
              <a:rPr lang="es-ES" sz="1800"/>
              <a:t> </a:t>
            </a:r>
          </a:p>
          <a:p>
            <a:r>
              <a:rPr lang="es-ES" sz="1800"/>
              <a:t> </a:t>
            </a:r>
          </a:p>
          <a:p>
            <a:endParaRPr lang="es-ES" sz="1800"/>
          </a:p>
          <a:p>
            <a:endParaRPr lang="es-ES" sz="1800"/>
          </a:p>
          <a:p>
            <a:r>
              <a:rPr lang="es-ES" sz="1800"/>
              <a:t> </a:t>
            </a:r>
          </a:p>
          <a:p>
            <a:r>
              <a:rPr lang="es-ES" sz="1800"/>
              <a:t>Diferentes programas de emprendimiento:</a:t>
            </a:r>
          </a:p>
          <a:p>
            <a:r>
              <a:rPr lang="es-ES" sz="1800"/>
              <a:t> </a:t>
            </a:r>
          </a:p>
          <a:p>
            <a:r>
              <a:rPr lang="es-ES" sz="1800" u="sng">
                <a:hlinkClick r:id="rId5"/>
              </a:rPr>
              <a:t>https://www.emprenderenaragon.es/</a:t>
            </a:r>
            <a:endParaRPr lang="es-ES" sz="1800"/>
          </a:p>
          <a:p>
            <a:r>
              <a:rPr lang="es-ES" sz="1800"/>
              <a:t> </a:t>
            </a:r>
          </a:p>
          <a:p>
            <a:r>
              <a:rPr lang="es-ES" sz="1800"/>
              <a:t> </a:t>
            </a:r>
          </a:p>
          <a:p>
            <a:endParaRPr lang="es-ES" sz="18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86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82622"/>
            <a:ext cx="8224107" cy="4189378"/>
          </a:xfrm>
        </p:spPr>
        <p:txBody>
          <a:bodyPr/>
          <a:lstStyle/>
          <a:p>
            <a:r>
              <a:rPr lang="es-ES" sz="1800"/>
              <a:t>                     Subvenciones mujer rural emprendedora:</a:t>
            </a:r>
          </a:p>
          <a:p>
            <a:r>
              <a:rPr lang="es-ES" sz="1200"/>
              <a:t> </a:t>
            </a:r>
            <a:r>
              <a:rPr lang="es-ES" sz="1400" u="sng">
                <a:hlinkClick r:id="rId2"/>
              </a:rPr>
              <a:t>http://www.mujerruralemprendedora.com/es/ayudas-al-emprendimiento/</a:t>
            </a:r>
            <a:endParaRPr lang="es-ES" sz="1400"/>
          </a:p>
          <a:p>
            <a:endParaRPr lang="es-ES" sz="1200"/>
          </a:p>
        </p:txBody>
      </p:sp>
      <p:pic>
        <p:nvPicPr>
          <p:cNvPr id="3" name="2 Imagen" descr="EL PERIÓDICO DE ARAGÓN organiza una jornada de mujeres emprendedoras en el  medio rur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004" y="1867710"/>
            <a:ext cx="4267200" cy="256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23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38B39F54-231D-F040-B2BB-37D639FD6C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671" y="314415"/>
            <a:ext cx="8129585" cy="459544"/>
          </a:xfrm>
        </p:spPr>
        <p:txBody>
          <a:bodyPr/>
          <a:lstStyle/>
          <a:p>
            <a:r>
              <a:rPr lang="es-ES">
                <a:solidFill>
                  <a:srgbClr val="18385F"/>
                </a:solidFill>
              </a:rPr>
              <a:t>¿A quién va dirigido EREA+?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EC52C4BB-DFF1-B36D-C164-A4790669D438}"/>
              </a:ext>
            </a:extLst>
          </p:cNvPr>
          <p:cNvGrpSpPr/>
          <p:nvPr/>
        </p:nvGrpSpPr>
        <p:grpSpPr>
          <a:xfrm>
            <a:off x="2937510" y="3359872"/>
            <a:ext cx="622882" cy="616481"/>
            <a:chOff x="3578529" y="4607450"/>
            <a:chExt cx="830509" cy="821975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E5F67EC4-E647-7962-BB7E-C74683FB2A4C}"/>
                </a:ext>
              </a:extLst>
            </p:cNvPr>
            <p:cNvSpPr/>
            <p:nvPr/>
          </p:nvSpPr>
          <p:spPr>
            <a:xfrm>
              <a:off x="3578529" y="4607450"/>
              <a:ext cx="830509" cy="821975"/>
            </a:xfrm>
            <a:prstGeom prst="ellipse">
              <a:avLst/>
            </a:prstGeom>
            <a:solidFill>
              <a:srgbClr val="D08B0B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900" b="1">
                <a:solidFill>
                  <a:schemeClr val="bg1"/>
                </a:solidFill>
                <a:highlight>
                  <a:srgbClr val="CB1180"/>
                </a:highlight>
                <a:latin typeface="Barrabes" panose="020B0502020204020303" pitchFamily="34" charset="77"/>
                <a:ea typeface="Futura PT Web Heavy" charset="0"/>
                <a:cs typeface="Futura PT Web Heavy" charset="0"/>
              </a:endParaRPr>
            </a:p>
          </p:txBody>
        </p:sp>
        <p:pic>
          <p:nvPicPr>
            <p:cNvPr id="36" name="Imagen 35" descr="Icono&#10;&#10;Descripción generada automáticamente">
              <a:extLst>
                <a:ext uri="{FF2B5EF4-FFF2-40B4-BE49-F238E27FC236}">
                  <a16:creationId xmlns:a16="http://schemas.microsoft.com/office/drawing/2014/main" xmlns="" id="{A943C540-1AB8-CE97-A7E2-BF3A22F53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832" y="4725486"/>
              <a:ext cx="585902" cy="585902"/>
            </a:xfrm>
            <a:prstGeom prst="rect">
              <a:avLst/>
            </a:prstGeom>
          </p:spPr>
        </p:pic>
      </p:grp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A6A137A6-E4BD-E693-96E6-8E99FD930A68}"/>
              </a:ext>
            </a:extLst>
          </p:cNvPr>
          <p:cNvSpPr/>
          <p:nvPr/>
        </p:nvSpPr>
        <p:spPr>
          <a:xfrm>
            <a:off x="4260560" y="1314613"/>
            <a:ext cx="622882" cy="616481"/>
          </a:xfrm>
          <a:prstGeom prst="ellipse">
            <a:avLst/>
          </a:prstGeom>
          <a:solidFill>
            <a:srgbClr val="D08B0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ES" sz="900" b="1">
              <a:solidFill>
                <a:schemeClr val="bg1"/>
              </a:solidFill>
              <a:highlight>
                <a:srgbClr val="CB1180"/>
              </a:highlight>
              <a:latin typeface="Barrabes" panose="020B0502020204020303" pitchFamily="34" charset="77"/>
              <a:ea typeface="Futura PT Web Heavy" charset="0"/>
              <a:cs typeface="Futura PT Web Heavy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0AEF8302-DC25-15D8-A1E2-143432C7817A}"/>
              </a:ext>
            </a:extLst>
          </p:cNvPr>
          <p:cNvSpPr/>
          <p:nvPr/>
        </p:nvSpPr>
        <p:spPr>
          <a:xfrm>
            <a:off x="5620995" y="3359871"/>
            <a:ext cx="622882" cy="616481"/>
          </a:xfrm>
          <a:prstGeom prst="ellipse">
            <a:avLst/>
          </a:prstGeom>
          <a:solidFill>
            <a:srgbClr val="D08B0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ES" sz="900" b="1">
              <a:solidFill>
                <a:schemeClr val="bg1"/>
              </a:solidFill>
              <a:highlight>
                <a:srgbClr val="CB1180"/>
              </a:highlight>
              <a:latin typeface="Barrabes" panose="020B0502020204020303" pitchFamily="34" charset="77"/>
              <a:ea typeface="Futura PT Web Heavy" charset="0"/>
              <a:cs typeface="Futura PT Web Heavy" charset="0"/>
            </a:endParaRPr>
          </a:p>
        </p:txBody>
      </p:sp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xmlns="" id="{BBEDD96D-65A8-D1EC-6801-5907496B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663" y="3458247"/>
            <a:ext cx="395546" cy="395546"/>
          </a:xfrm>
          <a:prstGeom prst="rect">
            <a:avLst/>
          </a:prstGeom>
        </p:spPr>
      </p:pic>
      <p:sp>
        <p:nvSpPr>
          <p:cNvPr id="44" name="Marcador de texto 3">
            <a:extLst>
              <a:ext uri="{FF2B5EF4-FFF2-40B4-BE49-F238E27FC236}">
                <a16:creationId xmlns:a16="http://schemas.microsoft.com/office/drawing/2014/main" xmlns="" id="{A26F2029-1C9A-7605-5F5F-807D89C92D26}"/>
              </a:ext>
            </a:extLst>
          </p:cNvPr>
          <p:cNvSpPr txBox="1">
            <a:spLocks/>
          </p:cNvSpPr>
          <p:nvPr/>
        </p:nvSpPr>
        <p:spPr>
          <a:xfrm>
            <a:off x="352453" y="3514693"/>
            <a:ext cx="2517265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40" b="0" i="0" kern="1200" spc="0" baseline="0">
                <a:solidFill>
                  <a:schemeClr val="tx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80" b="1">
                <a:solidFill>
                  <a:schemeClr val="bg1"/>
                </a:solidFill>
                <a:highlight>
                  <a:srgbClr val="18385F"/>
                </a:highlight>
              </a:rPr>
              <a:t>Programa integral de aceleración de iniciativas en fase idea o semilla</a:t>
            </a:r>
          </a:p>
          <a:p>
            <a:endParaRPr lang="es-ES" sz="108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CF67A91-9E43-90FD-85B8-7C34DB4597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>
                <a:solidFill>
                  <a:srgbClr val="D08B0B"/>
                </a:solidFill>
              </a:rPr>
              <a:t>Y que ofrece a las personas dentro de su ecosistema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8DC517D1-2803-45B8-911D-2972BDBB507F}"/>
              </a:ext>
            </a:extLst>
          </p:cNvPr>
          <p:cNvSpPr txBox="1">
            <a:spLocks/>
          </p:cNvSpPr>
          <p:nvPr/>
        </p:nvSpPr>
        <p:spPr>
          <a:xfrm>
            <a:off x="6274283" y="3523324"/>
            <a:ext cx="2517265" cy="291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40" b="0" i="0" kern="1200" spc="0" baseline="0">
                <a:solidFill>
                  <a:schemeClr val="tx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80" b="1">
                <a:solidFill>
                  <a:schemeClr val="bg1"/>
                </a:solidFill>
                <a:highlight>
                  <a:srgbClr val="18385F"/>
                </a:highlight>
              </a:rPr>
              <a:t>Plan de asesoramiento a medida a pymes, autónomos y entidades</a:t>
            </a:r>
          </a:p>
          <a:p>
            <a:endParaRPr lang="es-ES" sz="108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xmlns="" id="{EE859CCB-4B16-467E-BCC4-CBB1CF388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78" y="1417565"/>
            <a:ext cx="414244" cy="414244"/>
          </a:xfrm>
          <a:prstGeom prst="rect">
            <a:avLst/>
          </a:prstGeom>
        </p:spPr>
      </p:pic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10C8E77A-FEA3-D256-5FFD-8978B14A614F}"/>
              </a:ext>
            </a:extLst>
          </p:cNvPr>
          <p:cNvSpPr txBox="1">
            <a:spLocks/>
          </p:cNvSpPr>
          <p:nvPr/>
        </p:nvSpPr>
        <p:spPr>
          <a:xfrm>
            <a:off x="4779122" y="1505597"/>
            <a:ext cx="2517265" cy="291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40" b="0" i="0" kern="1200" spc="0" baseline="0">
                <a:solidFill>
                  <a:schemeClr val="tx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5855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99" b="0" i="0" kern="1200">
                <a:solidFill>
                  <a:schemeClr val="tx1"/>
                </a:solidFill>
                <a:latin typeface="Barrabes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80" b="1">
                <a:solidFill>
                  <a:schemeClr val="bg1"/>
                </a:solidFill>
                <a:highlight>
                  <a:srgbClr val="18385F"/>
                </a:highlight>
              </a:rPr>
              <a:t>3 Ciclos de formación abierta a la comunidad rural</a:t>
            </a:r>
          </a:p>
          <a:p>
            <a:endParaRPr lang="es-ES" sz="1080"/>
          </a:p>
        </p:txBody>
      </p:sp>
      <p:sp>
        <p:nvSpPr>
          <p:cNvPr id="7" name="Flecha: arriba y abajo 6">
            <a:extLst>
              <a:ext uri="{FF2B5EF4-FFF2-40B4-BE49-F238E27FC236}">
                <a16:creationId xmlns:a16="http://schemas.microsoft.com/office/drawing/2014/main" xmlns="" id="{EE34CB6B-3AE9-C993-BEDD-C8D5D1411327}"/>
              </a:ext>
            </a:extLst>
          </p:cNvPr>
          <p:cNvSpPr/>
          <p:nvPr/>
        </p:nvSpPr>
        <p:spPr>
          <a:xfrm rot="19339025">
            <a:off x="5195358" y="2302746"/>
            <a:ext cx="182677" cy="857250"/>
          </a:xfrm>
          <a:prstGeom prst="upDownArrow">
            <a:avLst/>
          </a:prstGeom>
          <a:solidFill>
            <a:srgbClr val="35E3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1" name="Flecha: arriba y abajo 10">
            <a:extLst>
              <a:ext uri="{FF2B5EF4-FFF2-40B4-BE49-F238E27FC236}">
                <a16:creationId xmlns:a16="http://schemas.microsoft.com/office/drawing/2014/main" xmlns="" id="{8149575F-8309-1FBC-66FE-4960CDFDF4B9}"/>
              </a:ext>
            </a:extLst>
          </p:cNvPr>
          <p:cNvSpPr/>
          <p:nvPr/>
        </p:nvSpPr>
        <p:spPr>
          <a:xfrm rot="1895583">
            <a:off x="3795536" y="2320644"/>
            <a:ext cx="182677" cy="857250"/>
          </a:xfrm>
          <a:prstGeom prst="upDownArrow">
            <a:avLst/>
          </a:prstGeom>
          <a:solidFill>
            <a:srgbClr val="35E3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5" name="Flecha: arriba y abajo 14">
            <a:extLst>
              <a:ext uri="{FF2B5EF4-FFF2-40B4-BE49-F238E27FC236}">
                <a16:creationId xmlns:a16="http://schemas.microsoft.com/office/drawing/2014/main" xmlns="" id="{AAF85A26-760E-AC5E-6E6A-D99F2AF13AA1}"/>
              </a:ext>
            </a:extLst>
          </p:cNvPr>
          <p:cNvSpPr/>
          <p:nvPr/>
        </p:nvSpPr>
        <p:spPr>
          <a:xfrm rot="5400000">
            <a:off x="4499382" y="3333830"/>
            <a:ext cx="182677" cy="857250"/>
          </a:xfrm>
          <a:prstGeom prst="upDownArrow">
            <a:avLst/>
          </a:prstGeom>
          <a:solidFill>
            <a:srgbClr val="35E3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</p:spTree>
    <p:extLst>
      <p:ext uri="{BB962C8B-B14F-4D97-AF65-F5344CB8AC3E}">
        <p14:creationId xmlns:p14="http://schemas.microsoft.com/office/powerpoint/2010/main" val="181328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43712"/>
            <a:ext cx="8224107" cy="4228288"/>
          </a:xfrm>
        </p:spPr>
        <p:txBody>
          <a:bodyPr/>
          <a:lstStyle/>
          <a:p>
            <a:r>
              <a:rPr lang="it-IT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 (Sheila)</a:t>
            </a:r>
          </a:p>
          <a:p>
            <a:r>
              <a:rPr lang="it-IT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DPZ :</a:t>
            </a:r>
            <a:endParaRPr lang="es-ES" sz="20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it-IT" sz="280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Enlace al portal de «area de ciudadanía»</a:t>
            </a:r>
            <a:endParaRPr lang="it-IT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u="sng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it-IT" sz="1400"/>
              <a:t>				</a:t>
            </a:r>
            <a:endParaRPr lang="it-IT" sz="1400" u="sng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DPH:</a:t>
            </a:r>
            <a:endParaRPr lang="it-IT" sz="20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 mentoring Huesca</a:t>
            </a:r>
            <a:endParaRPr lang="it-IT" sz="2800"/>
          </a:p>
          <a:p>
            <a:endParaRPr lang="it-IT" sz="1200" u="sng"/>
          </a:p>
          <a:p>
            <a:endParaRPr lang="it-IT" sz="1200" u="sng"/>
          </a:p>
        </p:txBody>
      </p:sp>
    </p:spTree>
    <p:extLst>
      <p:ext uri="{BB962C8B-B14F-4D97-AF65-F5344CB8AC3E}">
        <p14:creationId xmlns:p14="http://schemas.microsoft.com/office/powerpoint/2010/main" val="291389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62693" y="1206228"/>
            <a:ext cx="8220864" cy="34500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AYUNTAMIENTOS: </a:t>
            </a:r>
            <a:r>
              <a:rPr lang="es-ES" sz="1600"/>
              <a:t>Consultar con el vuestro por muy pequeño que sea os puede derivar a organismo de la Comarca !!!</a:t>
            </a:r>
          </a:p>
          <a:p>
            <a:r>
              <a:rPr lang="es-ES" sz="1600"/>
              <a:t>EJEMPLOS:</a:t>
            </a:r>
          </a:p>
          <a:p>
            <a:r>
              <a:rPr lang="es-ES" sz="1600">
                <a:hlinkClick r:id="rId2"/>
              </a:rPr>
              <a:t>https://www.bierge.es/desarrollo-local-y-empleo</a:t>
            </a:r>
            <a:r>
              <a:rPr lang="es-ES" sz="1600"/>
              <a:t> (Huesca)</a:t>
            </a:r>
          </a:p>
          <a:p>
            <a:r>
              <a:rPr lang="es-ES" sz="1600">
                <a:hlinkClick r:id="rId3"/>
              </a:rPr>
              <a:t>https://despertadoresrurales.org/recibimos-a-las-emprendedoras-europeas-de-the-break-en-oliete/</a:t>
            </a:r>
            <a:r>
              <a:rPr lang="es-ES" sz="1600"/>
              <a:t> (Teruel)</a:t>
            </a:r>
          </a:p>
          <a:p>
            <a:r>
              <a:rPr lang="es-ES" sz="1600">
                <a:hlinkClick r:id="rId4"/>
              </a:rPr>
              <a:t>https://www.cbac.es/apoyando-el-ii-laboratorio-de-emprendimiento-social/</a:t>
            </a:r>
            <a:r>
              <a:rPr lang="es-ES" sz="1600"/>
              <a:t> (Zaragoza)</a:t>
            </a:r>
          </a:p>
          <a:p>
            <a:endParaRPr lang="es-ES" sz="1600"/>
          </a:p>
          <a:p>
            <a:endParaRPr lang="es-ES" sz="1600"/>
          </a:p>
          <a:p>
            <a:endParaRPr lang="es-ES" sz="160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s-ES" sz="1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ORGANIZACIONES DE APOYO A NUESTRO PROYECTO/ IDEA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sz="20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¡EMPRENDEDORES DE OLIETE!</a:t>
            </a:r>
          </a:p>
        </p:txBody>
      </p:sp>
      <p:pic>
        <p:nvPicPr>
          <p:cNvPr id="4" name="3 Imagen" descr="https://despertadoresrurales.org/wp-content/uploads/2023/10/image_50451713-sca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80" y="943717"/>
            <a:ext cx="5400040" cy="36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30268" y="214008"/>
            <a:ext cx="8279230" cy="4267200"/>
          </a:xfrm>
        </p:spPr>
        <p:txBody>
          <a:bodyPr/>
          <a:lstStyle/>
          <a:p>
            <a:r>
              <a:rPr lang="es-ES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IAF</a:t>
            </a:r>
            <a:r>
              <a:rPr lang="es-ES" sz="4000"/>
              <a:t> </a:t>
            </a:r>
            <a:r>
              <a:rPr lang="es-ES" sz="1600"/>
              <a:t>(INSTITUTO ARAGONES DE FOMENTO): </a:t>
            </a:r>
            <a:r>
              <a:rPr lang="es-ES" sz="1600" i="1" u="sng"/>
              <a:t>Programa EMPRENDEDORES</a:t>
            </a:r>
          </a:p>
          <a:p>
            <a:endParaRPr lang="es-ES"/>
          </a:p>
        </p:txBody>
      </p:sp>
      <p:pic>
        <p:nvPicPr>
          <p:cNvPr id="6" name="5 Imagen" descr="cap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30" y="1057073"/>
            <a:ext cx="5598258" cy="36194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43712"/>
            <a:ext cx="8224107" cy="4228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sz="2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IAM:</a:t>
            </a:r>
            <a:r>
              <a:rPr lang="it-IT" sz="1200"/>
              <a:t>	</a:t>
            </a:r>
            <a:r>
              <a:rPr lang="es-ES" sz="1200"/>
              <a:t> </a:t>
            </a:r>
            <a:r>
              <a:rPr lang="es-ES" sz="1600"/>
              <a:t>Red IAM Rural: Emprendimiento en femenino                      </a:t>
            </a:r>
            <a:r>
              <a:rPr lang="es-ES" sz="1200">
                <a:hlinkClick r:id="rId2"/>
              </a:rPr>
              <a:t>https://www.aragon.es/-/red-iam-rural-emprendimiento-en-femenino</a:t>
            </a:r>
            <a:endParaRPr lang="es-ES" sz="1200"/>
          </a:p>
          <a:p>
            <a:r>
              <a:rPr lang="es-ES" sz="1200" b="0"/>
              <a:t>		Plataforma colaborativa para tejer redes entre las mujeres rurales</a:t>
            </a:r>
          </a:p>
          <a:p>
            <a:r>
              <a:rPr lang="es-ES" sz="1200" b="0"/>
              <a:t>		    TAMBIEN ES IMPORTANTE DIFUNDIR TUS PROYECTOS</a:t>
            </a:r>
            <a:endParaRPr lang="es-ES" sz="1200"/>
          </a:p>
          <a:p>
            <a:endParaRPr lang="it-IT" sz="1200" u="sng"/>
          </a:p>
          <a:p>
            <a:endParaRPr lang="it-IT" sz="1200" u="sng"/>
          </a:p>
        </p:txBody>
      </p:sp>
      <p:pic>
        <p:nvPicPr>
          <p:cNvPr id="3" name="2 Imagen" descr="Red @IA_Mujer Rural para #mujeres #emprededoras #rurales de #Aragó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390" y="1984444"/>
            <a:ext cx="4584971" cy="29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89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43712"/>
            <a:ext cx="8224107" cy="4228288"/>
          </a:xfrm>
        </p:spPr>
        <p:txBody>
          <a:bodyPr/>
          <a:lstStyle/>
          <a:p>
            <a:pPr algn="just"/>
            <a:r>
              <a:rPr lang="it-IT" sz="1200"/>
              <a:t>	</a:t>
            </a:r>
            <a:r>
              <a:rPr lang="it-IT" sz="2000">
                <a:solidFill>
                  <a:schemeClr val="accent6"/>
                </a:solidFill>
              </a:rPr>
              <a:t>CEOE Y CEPYME TAMBIEN CON EL EMPRENDEDOR</a:t>
            </a:r>
          </a:p>
          <a:p>
            <a:pPr algn="just"/>
            <a:endParaRPr lang="it-IT" sz="2000">
              <a:solidFill>
                <a:schemeClr val="accent6"/>
              </a:solidFill>
            </a:endParaRPr>
          </a:p>
          <a:p>
            <a:pPr algn="just"/>
            <a:r>
              <a:rPr lang="it-IT" sz="2000">
                <a:solidFill>
                  <a:schemeClr val="accent6"/>
                </a:solidFill>
              </a:rPr>
              <a:t>CEOE:  APOYO Y ACOMPAÑAMIENTO EN LOS PROYECTOS EMPRENDEDORES : </a:t>
            </a:r>
            <a:r>
              <a:rPr lang="it-IT" sz="2000">
                <a:solidFill>
                  <a:schemeClr val="accent6"/>
                </a:solidFill>
                <a:hlinkClick r:id="rId2"/>
              </a:rPr>
              <a:t>https://emprendedoreszaragoza.com/</a:t>
            </a:r>
            <a:endParaRPr lang="it-IT" sz="2000">
              <a:solidFill>
                <a:schemeClr val="accent6"/>
              </a:solidFill>
            </a:endParaRPr>
          </a:p>
          <a:p>
            <a:pPr algn="just"/>
            <a:r>
              <a:rPr lang="it-IT" sz="2000" b="0">
                <a:solidFill>
                  <a:schemeClr val="accent6"/>
                </a:solidFill>
              </a:rPr>
              <a:t>			SACME</a:t>
            </a:r>
          </a:p>
          <a:p>
            <a:pPr algn="just"/>
            <a:endParaRPr lang="it-IT" sz="2000">
              <a:solidFill>
                <a:schemeClr val="accent6"/>
              </a:solidFill>
            </a:endParaRPr>
          </a:p>
          <a:p>
            <a:pPr algn="just"/>
            <a:r>
              <a:rPr lang="it-IT" sz="2000">
                <a:solidFill>
                  <a:schemeClr val="accent6"/>
                </a:solidFill>
              </a:rPr>
              <a:t>CEPYME: </a:t>
            </a:r>
            <a:r>
              <a:rPr lang="it-IT" sz="2000">
                <a:solidFill>
                  <a:schemeClr val="accent6"/>
                </a:solidFill>
                <a:hlinkClick r:id="rId3"/>
              </a:rPr>
              <a:t>https://cepymeemprende.es/</a:t>
            </a:r>
            <a:endParaRPr lang="it-IT" sz="2000">
              <a:solidFill>
                <a:schemeClr val="accent6"/>
              </a:solidFill>
            </a:endParaRPr>
          </a:p>
          <a:p>
            <a:pPr algn="just"/>
            <a:r>
              <a:rPr lang="it-IT" sz="2000" b="0">
                <a:solidFill>
                  <a:schemeClr val="accent6"/>
                </a:solidFill>
              </a:rPr>
              <a:t>		CEPYME EMPRENDE</a:t>
            </a:r>
          </a:p>
          <a:p>
            <a:pPr algn="just"/>
            <a:endParaRPr lang="it-IT" sz="2000" u="sng">
              <a:solidFill>
                <a:schemeClr val="accent6"/>
              </a:solidFill>
            </a:endParaRPr>
          </a:p>
          <a:p>
            <a:endParaRPr lang="it-IT" sz="1200" u="sng"/>
          </a:p>
        </p:txBody>
      </p:sp>
    </p:spTree>
    <p:extLst>
      <p:ext uri="{BB962C8B-B14F-4D97-AF65-F5344CB8AC3E}">
        <p14:creationId xmlns:p14="http://schemas.microsoft.com/office/powerpoint/2010/main" val="291389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62692" y="382622"/>
            <a:ext cx="8224107" cy="4189378"/>
          </a:xfrm>
        </p:spPr>
        <p:txBody>
          <a:bodyPr/>
          <a:lstStyle/>
          <a:p>
            <a:pPr algn="ctr"/>
            <a:r>
              <a:rPr lang="es-ES" sz="1600"/>
              <a:t>GRACIAS /GRAZIAS  POR VUESTRA ATENCION</a:t>
            </a:r>
          </a:p>
          <a:p>
            <a:pPr algn="ctr">
              <a:lnSpc>
                <a:spcPct val="150000"/>
              </a:lnSpc>
            </a:pPr>
            <a:r>
              <a:rPr lang="es-ES" sz="1200" b="0">
                <a:latin typeface="Cooper Black" pitchFamily="18" charset="0"/>
              </a:rPr>
              <a:t>Eva Muñoz Mallen </a:t>
            </a:r>
          </a:p>
          <a:p>
            <a:pPr algn="ctr">
              <a:lnSpc>
                <a:spcPct val="150000"/>
              </a:lnSpc>
            </a:pPr>
            <a:r>
              <a:rPr lang="es-ES" sz="1050" b="0"/>
              <a:t>Asesora y Consultora para Emprendedores y para pymes</a:t>
            </a:r>
          </a:p>
          <a:p>
            <a:endParaRPr lang="es-ES" sz="1200" b="0"/>
          </a:p>
          <a:p>
            <a:r>
              <a:rPr lang="es-ES" sz="1200" b="0"/>
              <a:t>Colaboradora con </a:t>
            </a:r>
            <a:r>
              <a:rPr lang="es-ES" sz="1200"/>
              <a:t>ARAINNOVA y EREA + </a:t>
            </a:r>
          </a:p>
          <a:p>
            <a:r>
              <a:rPr lang="es-ES" sz="1200" b="0">
                <a:hlinkClick r:id="rId2"/>
              </a:rPr>
              <a:t>emuñoz@arainnova.com</a:t>
            </a:r>
            <a:endParaRPr lang="es-ES" sz="1200" b="0"/>
          </a:p>
          <a:p>
            <a:endParaRPr lang="es-ES" sz="1200"/>
          </a:p>
          <a:p>
            <a:r>
              <a:rPr lang="es-ES" sz="1200"/>
              <a:t>                                </a:t>
            </a:r>
            <a:r>
              <a:rPr lang="es-ES" sz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 ANIMO Y FUERZA A TOD@S!!!</a:t>
            </a:r>
          </a:p>
          <a:p>
            <a:endParaRPr lang="es-ES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710" y="2466975"/>
            <a:ext cx="1790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23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te levantando la mano">
            <a:extLst>
              <a:ext uri="{FF2B5EF4-FFF2-40B4-BE49-F238E27FC236}">
                <a16:creationId xmlns:a16="http://schemas.microsoft.com/office/drawing/2014/main" xmlns="" id="{6C1CE165-A829-3826-7782-732DD7FE5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arcador de texto 41">
            <a:extLst>
              <a:ext uri="{FF2B5EF4-FFF2-40B4-BE49-F238E27FC236}">
                <a16:creationId xmlns:a16="http://schemas.microsoft.com/office/drawing/2014/main" xmlns="" id="{2CCB2F20-0477-739A-967D-29FE79AD8B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43" y="368133"/>
            <a:ext cx="6857082" cy="3143494"/>
          </a:xfrm>
        </p:spPr>
        <p:txBody>
          <a:bodyPr/>
          <a:lstStyle/>
          <a:p>
            <a:r>
              <a:rPr lang="es-ES">
                <a:highlight>
                  <a:srgbClr val="CB1180"/>
                </a:highlight>
              </a:rPr>
              <a:t>¿Dudas, preguntas?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C8E54A3C-5370-16A1-BCAF-621000DF2E26}"/>
              </a:ext>
            </a:extLst>
          </p:cNvPr>
          <p:cNvSpPr txBox="1"/>
          <p:nvPr/>
        </p:nvSpPr>
        <p:spPr>
          <a:xfrm>
            <a:off x="953691" y="959451"/>
            <a:ext cx="723661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700">
                <a:solidFill>
                  <a:schemeClr val="bg1"/>
                </a:solidFill>
                <a:highlight>
                  <a:srgbClr val="18385F"/>
                </a:highlight>
              </a:rPr>
              <a:t>Os escuchamos :)</a:t>
            </a:r>
          </a:p>
        </p:txBody>
      </p:sp>
    </p:spTree>
    <p:extLst>
      <p:ext uri="{BB962C8B-B14F-4D97-AF65-F5344CB8AC3E}">
        <p14:creationId xmlns:p14="http://schemas.microsoft.com/office/powerpoint/2010/main" val="18470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2900" y="2085975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>
                <a:solidFill>
                  <a:schemeClr val="bg1"/>
                </a:solidFill>
              </a:rPr>
              <a:t>GRACIAS! </a:t>
            </a:r>
          </a:p>
        </p:txBody>
      </p:sp>
    </p:spTree>
    <p:extLst>
      <p:ext uri="{BB962C8B-B14F-4D97-AF65-F5344CB8AC3E}">
        <p14:creationId xmlns:p14="http://schemas.microsoft.com/office/powerpoint/2010/main" val="280478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318293E2-E666-4644-9CD1-B13DA9A95E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878" y="245570"/>
            <a:ext cx="8830163" cy="1161232"/>
          </a:xfrm>
        </p:spPr>
        <p:txBody>
          <a:bodyPr/>
          <a:lstStyle/>
          <a:p>
            <a:r>
              <a:rPr lang="es-ES"/>
              <a:t>Recursos Esenciales </a:t>
            </a:r>
            <a:r>
              <a:rPr lang="es-ES" sz="2000"/>
              <a:t>para Mujer Emprendedora Rural</a:t>
            </a:r>
          </a:p>
          <a:p>
            <a:endParaRPr lang="es-ES"/>
          </a:p>
        </p:txBody>
      </p:sp>
      <p:pic>
        <p:nvPicPr>
          <p:cNvPr id="6" name="Picture 1" descr="https://erea.aragonemprende.com/wp-content/uploads/2023/09/FOTO-EVA-MUNOZ-MAL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10" y="1416351"/>
            <a:ext cx="1950162" cy="1961501"/>
          </a:xfrm>
          <a:prstGeom prst="ellipse">
            <a:avLst/>
          </a:prstGeom>
          <a:ln w="3175" cap="rnd">
            <a:solidFill>
              <a:srgbClr val="D08B0B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45843" y="1406802"/>
            <a:ext cx="1731004" cy="1971050"/>
            <a:chOff x="0" y="0"/>
            <a:chExt cx="4895341" cy="68239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l="4850" t="3083" b="8470"/>
            <a:stretch>
              <a:fillRect/>
            </a:stretch>
          </p:blipFill>
          <p:spPr>
            <a:xfrm>
              <a:off x="0" y="0"/>
              <a:ext cx="4895341" cy="6823919"/>
            </a:xfrm>
            <a:prstGeom prst="ellipse">
              <a:avLst/>
            </a:prstGeom>
            <a:ln w="3175" cap="rnd">
              <a:solidFill>
                <a:srgbClr val="D08B0B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TextBox 15"/>
          <p:cNvSpPr txBox="1"/>
          <p:nvPr/>
        </p:nvSpPr>
        <p:spPr>
          <a:xfrm>
            <a:off x="714962" y="3677601"/>
            <a:ext cx="342454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8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Sheila </a:t>
            </a:r>
            <a:r>
              <a:rPr lang="en-US" sz="18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Ramo</a:t>
            </a:r>
            <a:r>
              <a:rPr lang="en-US" sz="18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680"/>
              </a:lnSpc>
            </a:pP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Técnico</a:t>
            </a: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Fomento</a:t>
            </a: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Empresarial</a:t>
            </a:r>
            <a:endParaRPr lang="en-US" sz="1200" b="1">
              <a:solidFill>
                <a:schemeClr val="bg1"/>
              </a:solidFill>
              <a:latin typeface="Barrabes" panose="020B0502020204020303" pitchFamily="34" charset="77"/>
              <a:ea typeface="Barrabes" panose="020B0502020204020303" pitchFamily="34" charset="77"/>
              <a:cs typeface="Arial" panose="020B0604020202020204" pitchFamily="34" charset="0"/>
            </a:endParaRPr>
          </a:p>
          <a:p>
            <a:pPr algn="ctr">
              <a:lnSpc>
                <a:spcPts val="1680"/>
              </a:lnSpc>
            </a:pP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Cámara de Comercio, </a:t>
            </a: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Industria</a:t>
            </a: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y </a:t>
            </a: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Servicios</a:t>
            </a: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Teruel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Delegación</a:t>
            </a:r>
            <a:r>
              <a:rPr lang="en-U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 de </a:t>
            </a:r>
            <a:r>
              <a:rPr lang="en-US" sz="1200" b="1" err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Calamocha</a:t>
            </a:r>
            <a:endParaRPr lang="en-US" sz="1200" b="1">
              <a:solidFill>
                <a:schemeClr val="bg1"/>
              </a:solidFill>
              <a:latin typeface="Barrabes" panose="020B0502020204020303" pitchFamily="34" charset="77"/>
              <a:ea typeface="Barrabes" panose="020B0502020204020303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02352" y="3677601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80"/>
              </a:lnSpc>
            </a:pPr>
            <a:r>
              <a:rPr lang="es-ES" sz="18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Eva Muñoz Mallen </a:t>
            </a:r>
          </a:p>
          <a:p>
            <a:pPr algn="ctr">
              <a:lnSpc>
                <a:spcPts val="1680"/>
              </a:lnSpc>
            </a:pPr>
            <a:r>
              <a:rPr lang="es-ES" sz="1200" b="1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rPr>
              <a:t>Asesora y Consultora para Emprendedores y para pymes</a:t>
            </a:r>
          </a:p>
        </p:txBody>
      </p:sp>
    </p:spTree>
    <p:extLst>
      <p:ext uri="{BB962C8B-B14F-4D97-AF65-F5344CB8AC3E}">
        <p14:creationId xmlns:p14="http://schemas.microsoft.com/office/powerpoint/2010/main" val="102127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4268" y="1142611"/>
            <a:ext cx="1680492" cy="3078557"/>
            <a:chOff x="0" y="0"/>
            <a:chExt cx="4481310" cy="820948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1815" r="31815"/>
            <a:stretch>
              <a:fillRect/>
            </a:stretch>
          </p:blipFill>
          <p:spPr>
            <a:xfrm>
              <a:off x="0" y="0"/>
              <a:ext cx="4481310" cy="820948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508127" y="2125418"/>
            <a:ext cx="1682863" cy="2746404"/>
            <a:chOff x="0" y="0"/>
            <a:chExt cx="4487633" cy="732374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9434" r="29434"/>
            <a:stretch>
              <a:fillRect/>
            </a:stretch>
          </p:blipFill>
          <p:spPr>
            <a:xfrm>
              <a:off x="0" y="0"/>
              <a:ext cx="4487633" cy="732374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2648278"/>
            <a:ext cx="520901" cy="1770541"/>
            <a:chOff x="0" y="0"/>
            <a:chExt cx="352412" cy="11978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2412" cy="1197847"/>
            </a:xfrm>
            <a:custGeom>
              <a:avLst/>
              <a:gdLst/>
              <a:ahLst/>
              <a:cxnLst/>
              <a:rect l="l" t="t" r="r" b="b"/>
              <a:pathLst>
                <a:path w="352412" h="1197847">
                  <a:moveTo>
                    <a:pt x="0" y="0"/>
                  </a:moveTo>
                  <a:lnTo>
                    <a:pt x="352412" y="0"/>
                  </a:lnTo>
                  <a:lnTo>
                    <a:pt x="352412" y="1197847"/>
                  </a:lnTo>
                  <a:lnTo>
                    <a:pt x="0" y="1197847"/>
                  </a:lnTo>
                  <a:close/>
                </a:path>
              </a:pathLst>
            </a:custGeom>
            <a:solidFill>
              <a:srgbClr val="F6F8F8">
                <a:alpha val="69804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620261" y="452438"/>
            <a:ext cx="500939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FFFFFF"/>
                </a:solidFill>
                <a:latin typeface="Open Sans Bold"/>
              </a:rPr>
              <a:t>Voy a poner en marcha mi propio negocio... </a:t>
            </a:r>
          </a:p>
          <a:p>
            <a:pPr algn="ctr">
              <a:lnSpc>
                <a:spcPts val="4251"/>
              </a:lnSpc>
              <a:spcBef>
                <a:spcPct val="0"/>
              </a:spcBef>
            </a:pPr>
            <a:r>
              <a:rPr lang="en-US" sz="3036">
                <a:solidFill>
                  <a:srgbClr val="FFFFFF"/>
                </a:solidFill>
                <a:latin typeface="Open Sans Bold"/>
              </a:rPr>
              <a:t>¿Que necesitas?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02425" y="2430635"/>
            <a:ext cx="4502425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Producto / servicio definido</a:t>
            </a:r>
          </a:p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Viabilidad económica / Estudio de mercado</a:t>
            </a:r>
          </a:p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Normativa y licencias necesarias</a:t>
            </a:r>
          </a:p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Nombre comercial / marca</a:t>
            </a:r>
          </a:p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Forma jurídica</a:t>
            </a:r>
          </a:p>
          <a:p>
            <a:pPr marL="316951" lvl="1" indent="-158476">
              <a:lnSpc>
                <a:spcPts val="2055"/>
              </a:lnSpc>
              <a:buFont typeface="Arial"/>
              <a:buChar char="•"/>
            </a:pPr>
            <a:r>
              <a:rPr lang="en-US" sz="1468">
                <a:solidFill>
                  <a:srgbClr val="FFFFFF"/>
                </a:solidFill>
                <a:latin typeface="Open Sans Bold"/>
              </a:rPr>
              <a:t>Estrategia de Marketing</a:t>
            </a:r>
          </a:p>
          <a:p>
            <a:pPr>
              <a:lnSpc>
                <a:spcPts val="2055"/>
              </a:lnSpc>
            </a:pPr>
            <a:endParaRPr lang="en-US" sz="1468">
              <a:solidFill>
                <a:srgbClr val="FFFFFF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2096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91970" y="3397392"/>
            <a:ext cx="3852031" cy="1746109"/>
            <a:chOff x="0" y="0"/>
            <a:chExt cx="1886261" cy="855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6261" cy="855034"/>
            </a:xfrm>
            <a:custGeom>
              <a:avLst/>
              <a:gdLst/>
              <a:ahLst/>
              <a:cxnLst/>
              <a:rect l="l" t="t" r="r" b="b"/>
              <a:pathLst>
                <a:path w="1886261" h="855034">
                  <a:moveTo>
                    <a:pt x="0" y="0"/>
                  </a:moveTo>
                  <a:lnTo>
                    <a:pt x="1886261" y="0"/>
                  </a:lnTo>
                  <a:lnTo>
                    <a:pt x="1886261" y="855034"/>
                  </a:lnTo>
                  <a:lnTo>
                    <a:pt x="0" y="855034"/>
                  </a:lnTo>
                  <a:close/>
                </a:path>
              </a:pathLst>
            </a:custGeom>
            <a:solidFill>
              <a:srgbClr val="2B333D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9831" y="938267"/>
            <a:ext cx="279021" cy="48125"/>
            <a:chOff x="0" y="0"/>
            <a:chExt cx="1913890" cy="330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330105"/>
            </a:xfrm>
            <a:custGeom>
              <a:avLst/>
              <a:gdLst/>
              <a:ahLst/>
              <a:cxnLst/>
              <a:rect l="l" t="t" r="r" b="b"/>
              <a:pathLst>
                <a:path w="1913890" h="330105">
                  <a:moveTo>
                    <a:pt x="0" y="0"/>
                  </a:moveTo>
                  <a:lnTo>
                    <a:pt x="1913890" y="0"/>
                  </a:lnTo>
                  <a:lnTo>
                    <a:pt x="1913890" y="330105"/>
                  </a:lnTo>
                  <a:lnTo>
                    <a:pt x="0" y="330105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8852" y="938267"/>
            <a:ext cx="279021" cy="48125"/>
            <a:chOff x="0" y="0"/>
            <a:chExt cx="1913890" cy="3301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330105"/>
            </a:xfrm>
            <a:custGeom>
              <a:avLst/>
              <a:gdLst/>
              <a:ahLst/>
              <a:cxnLst/>
              <a:rect l="l" t="t" r="r" b="b"/>
              <a:pathLst>
                <a:path w="1913890" h="330105">
                  <a:moveTo>
                    <a:pt x="0" y="0"/>
                  </a:moveTo>
                  <a:lnTo>
                    <a:pt x="1913890" y="0"/>
                  </a:lnTo>
                  <a:lnTo>
                    <a:pt x="1913890" y="330105"/>
                  </a:lnTo>
                  <a:lnTo>
                    <a:pt x="0" y="330105"/>
                  </a:lnTo>
                  <a:close/>
                </a:path>
              </a:pathLst>
            </a:custGeom>
            <a:solidFill>
              <a:srgbClr val="2B333D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5785451" y="4020096"/>
            <a:ext cx="295764" cy="207035"/>
          </a:xfrm>
          <a:custGeom>
            <a:avLst/>
            <a:gdLst/>
            <a:ahLst/>
            <a:cxnLst/>
            <a:rect l="l" t="t" r="r" b="b"/>
            <a:pathLst>
              <a:path w="591527" h="414069">
                <a:moveTo>
                  <a:pt x="591527" y="414068"/>
                </a:moveTo>
                <a:lnTo>
                  <a:pt x="0" y="414068"/>
                </a:lnTo>
                <a:lnTo>
                  <a:pt x="0" y="0"/>
                </a:lnTo>
                <a:lnTo>
                  <a:pt x="591527" y="0"/>
                </a:lnTo>
                <a:lnTo>
                  <a:pt x="591527" y="4140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-149938" y="-168680"/>
            <a:ext cx="9443875" cy="5312180"/>
          </a:xfrm>
          <a:custGeom>
            <a:avLst/>
            <a:gdLst/>
            <a:ahLst/>
            <a:cxnLst/>
            <a:rect l="l" t="t" r="r" b="b"/>
            <a:pathLst>
              <a:path w="18887750" h="10624360">
                <a:moveTo>
                  <a:pt x="0" y="0"/>
                </a:moveTo>
                <a:lnTo>
                  <a:pt x="18887750" y="0"/>
                </a:lnTo>
                <a:lnTo>
                  <a:pt x="18887750" y="10624360"/>
                </a:lnTo>
                <a:lnTo>
                  <a:pt x="0" y="10624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2" name="Group 12"/>
          <p:cNvGrpSpPr/>
          <p:nvPr/>
        </p:nvGrpSpPr>
        <p:grpSpPr>
          <a:xfrm>
            <a:off x="5785451" y="0"/>
            <a:ext cx="3358549" cy="3128561"/>
            <a:chOff x="0" y="0"/>
            <a:chExt cx="8956130" cy="834283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14305" r="14305"/>
            <a:stretch>
              <a:fillRect/>
            </a:stretch>
          </p:blipFill>
          <p:spPr>
            <a:xfrm>
              <a:off x="0" y="0"/>
              <a:ext cx="8956130" cy="834283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5525001" y="-784149"/>
            <a:ext cx="520901" cy="1770541"/>
            <a:chOff x="0" y="0"/>
            <a:chExt cx="352412" cy="11978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2412" cy="1197847"/>
            </a:xfrm>
            <a:custGeom>
              <a:avLst/>
              <a:gdLst/>
              <a:ahLst/>
              <a:cxnLst/>
              <a:rect l="l" t="t" r="r" b="b"/>
              <a:pathLst>
                <a:path w="352412" h="1197847">
                  <a:moveTo>
                    <a:pt x="0" y="0"/>
                  </a:moveTo>
                  <a:lnTo>
                    <a:pt x="352412" y="0"/>
                  </a:lnTo>
                  <a:lnTo>
                    <a:pt x="352412" y="1197847"/>
                  </a:lnTo>
                  <a:lnTo>
                    <a:pt x="0" y="1197847"/>
                  </a:lnTo>
                  <a:close/>
                </a:path>
              </a:pathLst>
            </a:custGeom>
            <a:solidFill>
              <a:srgbClr val="9169AA">
                <a:alpha val="69804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90339" y="1340270"/>
            <a:ext cx="448022" cy="448022"/>
          </a:xfrm>
          <a:custGeom>
            <a:avLst/>
            <a:gdLst/>
            <a:ahLst/>
            <a:cxnLst/>
            <a:rect l="l" t="t" r="r" b="b"/>
            <a:pathLst>
              <a:path w="896043" h="896043">
                <a:moveTo>
                  <a:pt x="0" y="0"/>
                </a:moveTo>
                <a:lnTo>
                  <a:pt x="896044" y="0"/>
                </a:lnTo>
                <a:lnTo>
                  <a:pt x="896044" y="896044"/>
                </a:lnTo>
                <a:lnTo>
                  <a:pt x="0" y="896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303940" y="1916608"/>
            <a:ext cx="434421" cy="434421"/>
          </a:xfrm>
          <a:custGeom>
            <a:avLst/>
            <a:gdLst/>
            <a:ahLst/>
            <a:cxnLst/>
            <a:rect l="l" t="t" r="r" b="b"/>
            <a:pathLst>
              <a:path w="868842" h="868842">
                <a:moveTo>
                  <a:pt x="0" y="0"/>
                </a:moveTo>
                <a:lnTo>
                  <a:pt x="868842" y="0"/>
                </a:lnTo>
                <a:lnTo>
                  <a:pt x="868842" y="868842"/>
                </a:lnTo>
                <a:lnTo>
                  <a:pt x="0" y="868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570075" y="2505360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4" y="0"/>
                </a:lnTo>
                <a:lnTo>
                  <a:pt x="1559024" y="663294"/>
                </a:lnTo>
                <a:lnTo>
                  <a:pt x="0" y="6632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349587" y="3341835"/>
            <a:ext cx="6703635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349" lvl="1" indent="-133674">
              <a:lnSpc>
                <a:spcPts val="1734"/>
              </a:lnSpc>
              <a:buFont typeface="Arial"/>
              <a:buChar char="•"/>
            </a:pPr>
            <a:r>
              <a:rPr lang="en-US" sz="1238">
                <a:solidFill>
                  <a:srgbClr val="FFFFFF"/>
                </a:solidFill>
                <a:latin typeface="Open Sans Bold"/>
              </a:rPr>
              <a:t> ICO ( Instituto de Crédito Oficial)</a:t>
            </a:r>
          </a:p>
          <a:p>
            <a:pPr marL="267349" lvl="1" indent="-133674">
              <a:lnSpc>
                <a:spcPts val="1734"/>
              </a:lnSpc>
              <a:buFont typeface="Arial"/>
              <a:buChar char="•"/>
            </a:pPr>
            <a:r>
              <a:rPr lang="en-US" sz="1238">
                <a:solidFill>
                  <a:srgbClr val="FFFFFF"/>
                </a:solidFill>
                <a:latin typeface="Open Sans Bold"/>
              </a:rPr>
              <a:t>AVALIA SGR (Financiación y asesoramiento para pymes y autónomos)</a:t>
            </a:r>
          </a:p>
          <a:p>
            <a:pPr marL="267349" lvl="1" indent="-133674">
              <a:lnSpc>
                <a:spcPts val="1734"/>
              </a:lnSpc>
              <a:buFont typeface="Arial"/>
              <a:buChar char="•"/>
            </a:pPr>
            <a:r>
              <a:rPr lang="en-US" sz="1238">
                <a:solidFill>
                  <a:srgbClr val="FFFFFF"/>
                </a:solidFill>
                <a:latin typeface="Open Sans Bold"/>
              </a:rPr>
              <a:t>SUMA  TERUEL (Apoyo financiero especializado a la empresas turolenses)</a:t>
            </a:r>
          </a:p>
          <a:p>
            <a:pPr marL="267349" lvl="1" indent="-133674">
              <a:lnSpc>
                <a:spcPts val="1734"/>
              </a:lnSpc>
              <a:buFont typeface="Arial"/>
              <a:buChar char="•"/>
            </a:pPr>
            <a:r>
              <a:rPr lang="en-US" sz="1238">
                <a:solidFill>
                  <a:srgbClr val="FFFFFF"/>
                </a:solidFill>
                <a:latin typeface="Open Sans Bold"/>
              </a:rPr>
              <a:t>SODIAR (Sociedad para el Desarrollo Industrial de Aragón)</a:t>
            </a:r>
          </a:p>
          <a:p>
            <a:pPr marL="267349" lvl="1" indent="-133674">
              <a:lnSpc>
                <a:spcPts val="1734"/>
              </a:lnSpc>
              <a:buFont typeface="Arial"/>
              <a:buChar char="•"/>
            </a:pPr>
            <a:r>
              <a:rPr lang="en-US" sz="1238">
                <a:solidFill>
                  <a:srgbClr val="FFFFFF"/>
                </a:solidFill>
                <a:latin typeface="Open Sans Bold"/>
              </a:rPr>
              <a:t>CROWDFUNDIG (Cooperación colectiva para finaciar iniciativas)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9831" y="1375398"/>
            <a:ext cx="37538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  <a:spcBef>
                <a:spcPct val="0"/>
              </a:spcBef>
            </a:pPr>
            <a:r>
              <a:rPr lang="en-US" sz="2002">
                <a:solidFill>
                  <a:srgbClr val="FFFFFF"/>
                </a:solidFill>
                <a:latin typeface="Montserrat Ultra-Bold"/>
              </a:rPr>
              <a:t>ILUSIÓN, GANAS Y ACTITUD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9831" y="1951736"/>
            <a:ext cx="2101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  <a:spcBef>
                <a:spcPct val="0"/>
              </a:spcBef>
            </a:pPr>
            <a:r>
              <a:rPr lang="en-US" sz="2002">
                <a:solidFill>
                  <a:srgbClr val="FFFFFF"/>
                </a:solidFill>
                <a:latin typeface="Montserrat Ultra-Bold"/>
              </a:rPr>
              <a:t> FINANCIACIÓN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4181" y="2498558"/>
            <a:ext cx="186885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3"/>
              </a:lnSpc>
              <a:spcBef>
                <a:spcPct val="0"/>
              </a:spcBef>
            </a:pPr>
            <a:r>
              <a:rPr lang="en-US" sz="1502">
                <a:solidFill>
                  <a:srgbClr val="FFFFFF"/>
                </a:solidFill>
                <a:latin typeface="Montserrat Ultra-Bold"/>
              </a:rPr>
              <a:t>FONDOS PROPIOS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4181" y="2962829"/>
            <a:ext cx="426667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3"/>
              </a:lnSpc>
              <a:spcBef>
                <a:spcPct val="0"/>
              </a:spcBef>
            </a:pPr>
            <a:r>
              <a:rPr lang="en-US" sz="1502">
                <a:solidFill>
                  <a:srgbClr val="FFFFFF"/>
                </a:solidFill>
                <a:latin typeface="Montserrat Ultra-Bold"/>
              </a:rPr>
              <a:t>FONDOS AJENOS (PRÉSTAMO BANCARIO)</a:t>
            </a:r>
          </a:p>
        </p:txBody>
      </p:sp>
      <p:sp>
        <p:nvSpPr>
          <p:cNvPr id="24" name="Freeform 24"/>
          <p:cNvSpPr/>
          <p:nvPr/>
        </p:nvSpPr>
        <p:spPr>
          <a:xfrm>
            <a:off x="570075" y="2965595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4" y="0"/>
                </a:lnTo>
                <a:lnTo>
                  <a:pt x="1559024" y="663293"/>
                </a:lnTo>
                <a:lnTo>
                  <a:pt x="0" y="663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25"/>
          <p:cNvSpPr txBox="1"/>
          <p:nvPr/>
        </p:nvSpPr>
        <p:spPr>
          <a:xfrm>
            <a:off x="1440415" y="4552150"/>
            <a:ext cx="162044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3"/>
              </a:lnSpc>
              <a:spcBef>
                <a:spcPct val="0"/>
              </a:spcBef>
            </a:pPr>
            <a:r>
              <a:rPr lang="en-US" sz="1502">
                <a:solidFill>
                  <a:srgbClr val="FFFFFF"/>
                </a:solidFill>
                <a:latin typeface="Montserrat Ultra-Bold"/>
              </a:rPr>
              <a:t>SUBVENCIONES</a:t>
            </a:r>
          </a:p>
        </p:txBody>
      </p:sp>
      <p:sp>
        <p:nvSpPr>
          <p:cNvPr id="26" name="Freeform 26"/>
          <p:cNvSpPr/>
          <p:nvPr/>
        </p:nvSpPr>
        <p:spPr>
          <a:xfrm>
            <a:off x="570075" y="4529171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4" y="0"/>
                </a:lnTo>
                <a:lnTo>
                  <a:pt x="1559024" y="663294"/>
                </a:lnTo>
                <a:lnTo>
                  <a:pt x="0" y="6632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78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471" y="0"/>
            <a:ext cx="9232471" cy="5193265"/>
          </a:xfrm>
          <a:custGeom>
            <a:avLst/>
            <a:gdLst/>
            <a:ahLst/>
            <a:cxnLst/>
            <a:rect l="l" t="t" r="r" b="b"/>
            <a:pathLst>
              <a:path w="18464941" h="10386529">
                <a:moveTo>
                  <a:pt x="0" y="0"/>
                </a:moveTo>
                <a:lnTo>
                  <a:pt x="18464941" y="0"/>
                </a:lnTo>
                <a:lnTo>
                  <a:pt x="18464941" y="10386529"/>
                </a:lnTo>
                <a:lnTo>
                  <a:pt x="0" y="10386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4292979" y="691795"/>
            <a:ext cx="279021" cy="48125"/>
            <a:chOff x="0" y="0"/>
            <a:chExt cx="1913890" cy="330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330105"/>
            </a:xfrm>
            <a:custGeom>
              <a:avLst/>
              <a:gdLst/>
              <a:ahLst/>
              <a:cxnLst/>
              <a:rect l="l" t="t" r="r" b="b"/>
              <a:pathLst>
                <a:path w="1913890" h="330105">
                  <a:moveTo>
                    <a:pt x="0" y="0"/>
                  </a:moveTo>
                  <a:lnTo>
                    <a:pt x="1913890" y="0"/>
                  </a:lnTo>
                  <a:lnTo>
                    <a:pt x="1913890" y="330105"/>
                  </a:lnTo>
                  <a:lnTo>
                    <a:pt x="0" y="330105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72000" y="691795"/>
            <a:ext cx="279021" cy="48125"/>
            <a:chOff x="0" y="0"/>
            <a:chExt cx="1913890" cy="330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330105"/>
            </a:xfrm>
            <a:custGeom>
              <a:avLst/>
              <a:gdLst/>
              <a:ahLst/>
              <a:cxnLst/>
              <a:rect l="l" t="t" r="r" b="b"/>
              <a:pathLst>
                <a:path w="1913890" h="330105">
                  <a:moveTo>
                    <a:pt x="0" y="0"/>
                  </a:moveTo>
                  <a:lnTo>
                    <a:pt x="1913890" y="0"/>
                  </a:lnTo>
                  <a:lnTo>
                    <a:pt x="1913890" y="330105"/>
                  </a:lnTo>
                  <a:lnTo>
                    <a:pt x="0" y="330105"/>
                  </a:lnTo>
                  <a:close/>
                </a:path>
              </a:pathLst>
            </a:custGeom>
            <a:solidFill>
              <a:srgbClr val="2B333D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Freeform 7"/>
          <p:cNvSpPr/>
          <p:nvPr/>
        </p:nvSpPr>
        <p:spPr>
          <a:xfrm>
            <a:off x="245503" y="1503820"/>
            <a:ext cx="3300424" cy="3405691"/>
          </a:xfrm>
          <a:custGeom>
            <a:avLst/>
            <a:gdLst/>
            <a:ahLst/>
            <a:cxnLst/>
            <a:rect l="l" t="t" r="r" b="b"/>
            <a:pathLst>
              <a:path w="6600847" h="6811381">
                <a:moveTo>
                  <a:pt x="0" y="0"/>
                </a:moveTo>
                <a:lnTo>
                  <a:pt x="6600847" y="0"/>
                </a:lnTo>
                <a:lnTo>
                  <a:pt x="6600847" y="6811381"/>
                </a:lnTo>
                <a:lnTo>
                  <a:pt x="0" y="6811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3936211" y="2003141"/>
            <a:ext cx="4693440" cy="2505124"/>
          </a:xfrm>
          <a:custGeom>
            <a:avLst/>
            <a:gdLst/>
            <a:ahLst/>
            <a:cxnLst/>
            <a:rect l="l" t="t" r="r" b="b"/>
            <a:pathLst>
              <a:path w="9386879" h="5010247">
                <a:moveTo>
                  <a:pt x="0" y="0"/>
                </a:moveTo>
                <a:lnTo>
                  <a:pt x="9386879" y="0"/>
                </a:lnTo>
                <a:lnTo>
                  <a:pt x="9386879" y="5010246"/>
                </a:lnTo>
                <a:lnTo>
                  <a:pt x="0" y="50102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245503" y="1307453"/>
            <a:ext cx="695688" cy="695688"/>
          </a:xfrm>
          <a:custGeom>
            <a:avLst/>
            <a:gdLst/>
            <a:ahLst/>
            <a:cxnLst/>
            <a:rect l="l" t="t" r="r" b="b"/>
            <a:pathLst>
              <a:path w="1391376" h="1391376">
                <a:moveTo>
                  <a:pt x="0" y="0"/>
                </a:moveTo>
                <a:lnTo>
                  <a:pt x="1391377" y="0"/>
                </a:lnTo>
                <a:lnTo>
                  <a:pt x="1391377" y="1391376"/>
                </a:lnTo>
                <a:lnTo>
                  <a:pt x="0" y="1391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4103796" y="2003141"/>
            <a:ext cx="936408" cy="506831"/>
          </a:xfrm>
          <a:custGeom>
            <a:avLst/>
            <a:gdLst/>
            <a:ahLst/>
            <a:cxnLst/>
            <a:rect l="l" t="t" r="r" b="b"/>
            <a:pathLst>
              <a:path w="1872815" h="1013661">
                <a:moveTo>
                  <a:pt x="0" y="0"/>
                </a:moveTo>
                <a:lnTo>
                  <a:pt x="1872816" y="0"/>
                </a:lnTo>
                <a:lnTo>
                  <a:pt x="1872816" y="1013661"/>
                </a:lnTo>
                <a:lnTo>
                  <a:pt x="0" y="10136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1233445" y="913236"/>
            <a:ext cx="695613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3"/>
              </a:lnSpc>
              <a:spcBef>
                <a:spcPct val="0"/>
              </a:spcBef>
            </a:pPr>
            <a:r>
              <a:rPr lang="en-US" sz="2502">
                <a:solidFill>
                  <a:srgbClr val="D9D9D9"/>
                </a:solidFill>
                <a:latin typeface="Montserrat Ultra-Bold"/>
              </a:rPr>
              <a:t>INTRODUCCIÓN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4897" y="1894671"/>
            <a:ext cx="222163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latin typeface="Open Sans Bold"/>
              </a:rPr>
              <a:t>NUNCA UNA SUBVENCIÓN DEBE SER ARGUMENTO PARA INICIAR UN NEGOCIO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36211" y="2754259"/>
            <a:ext cx="425336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5" lvl="1" indent="-172723">
              <a:lnSpc>
                <a:spcPts val="2240"/>
              </a:lnSpc>
              <a:buFont typeface="Arial"/>
              <a:buChar char="•"/>
            </a:pPr>
            <a:r>
              <a:rPr lang="en-US" sz="1600">
                <a:latin typeface="Open Sans Bold"/>
              </a:rPr>
              <a:t>Con carácter general las subvenciones se reciben una vez iniciado tu negocio, requieren de una inversión mínima, viabilidad económica y permanencia mínima </a:t>
            </a:r>
          </a:p>
        </p:txBody>
      </p:sp>
    </p:spTree>
    <p:extLst>
      <p:ext uri="{BB962C8B-B14F-4D97-AF65-F5344CB8AC3E}">
        <p14:creationId xmlns:p14="http://schemas.microsoft.com/office/powerpoint/2010/main" val="229704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04849" y="3908454"/>
            <a:ext cx="139151" cy="720697"/>
            <a:chOff x="0" y="0"/>
            <a:chExt cx="152400" cy="789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789316"/>
            </a:xfrm>
            <a:custGeom>
              <a:avLst/>
              <a:gdLst/>
              <a:ahLst/>
              <a:cxnLst/>
              <a:rect l="l" t="t" r="r" b="b"/>
              <a:pathLst>
                <a:path w="152400" h="789316">
                  <a:moveTo>
                    <a:pt x="0" y="0"/>
                  </a:moveTo>
                  <a:lnTo>
                    <a:pt x="152400" y="0"/>
                  </a:lnTo>
                  <a:lnTo>
                    <a:pt x="152400" y="789316"/>
                  </a:lnTo>
                  <a:lnTo>
                    <a:pt x="0" y="789316"/>
                  </a:lnTo>
                  <a:close/>
                </a:path>
              </a:pathLst>
            </a:custGeom>
            <a:solidFill>
              <a:srgbClr val="10BFB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Freeform 4">
            <a:hlinkClick r:id="rId2" tooltip="https://www.sepe.es/HomeSepe/autonomos/prestaciones-para-emprendedores-y-autonomos/capitaliza-tu-prestacion.html"/>
          </p:cNvPr>
          <p:cNvSpPr/>
          <p:nvPr/>
        </p:nvSpPr>
        <p:spPr>
          <a:xfrm>
            <a:off x="0" y="0"/>
            <a:ext cx="9289021" cy="5225074"/>
          </a:xfrm>
          <a:custGeom>
            <a:avLst/>
            <a:gdLst/>
            <a:ahLst/>
            <a:cxnLst/>
            <a:rect l="l" t="t" r="r" b="b"/>
            <a:pathLst>
              <a:path w="18578041" h="10450148">
                <a:moveTo>
                  <a:pt x="0" y="0"/>
                </a:moveTo>
                <a:lnTo>
                  <a:pt x="18578041" y="0"/>
                </a:lnTo>
                <a:lnTo>
                  <a:pt x="18578041" y="10450148"/>
                </a:lnTo>
                <a:lnTo>
                  <a:pt x="0" y="10450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24594" y="1543770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4" y="0"/>
                </a:lnTo>
                <a:lnTo>
                  <a:pt x="1559024" y="663294"/>
                </a:lnTo>
                <a:lnTo>
                  <a:pt x="0" y="663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3456181" y="228466"/>
            <a:ext cx="496736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3"/>
              </a:lnSpc>
              <a:spcBef>
                <a:spcPct val="0"/>
              </a:spcBef>
            </a:pPr>
            <a:r>
              <a:rPr lang="en-US" sz="2752">
                <a:solidFill>
                  <a:srgbClr val="FFFFFF"/>
                </a:solidFill>
                <a:latin typeface="Montserrat Ultra-Bold"/>
              </a:rPr>
              <a:t>AYUDAS PARA NUEVOS EMPRENDEDORES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196" y="1535752"/>
            <a:ext cx="650377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3"/>
              </a:lnSpc>
            </a:pPr>
            <a:r>
              <a:rPr lang="en-US" sz="2002">
                <a:solidFill>
                  <a:srgbClr val="FFFFFF"/>
                </a:solidFill>
                <a:latin typeface="Montserrat Ultra-Bold"/>
              </a:rPr>
              <a:t>CAPITALIZACIÓN PRESTACIÓN DE DESEMPLEO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2196" y="3269121"/>
            <a:ext cx="620697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3"/>
              </a:lnSpc>
            </a:pPr>
            <a:r>
              <a:rPr lang="en-US" sz="2002">
                <a:solidFill>
                  <a:srgbClr val="FFFFFF"/>
                </a:solidFill>
                <a:latin typeface="Montserrat Ultra-Bold"/>
              </a:rPr>
              <a:t>FOMENTO DEL EMPLEO AUTÓNOMO (INAEM)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686" y="2075442"/>
            <a:ext cx="862965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0388" lvl="1" indent="-135194">
              <a:lnSpc>
                <a:spcPts val="1753"/>
              </a:lnSpc>
              <a:buFont typeface="Arial"/>
              <a:buChar char="•"/>
            </a:pPr>
            <a:r>
              <a:rPr lang="en-US" sz="1252">
                <a:solidFill>
                  <a:srgbClr val="FFFFFF"/>
                </a:solidFill>
                <a:latin typeface="Montserrat"/>
              </a:rPr>
              <a:t>BENEFICIARIO DE LA PRESTACIÓN POR DESEMPLEO POR CESE TOTAL DE UNA RELACIÓN LABORAL</a:t>
            </a:r>
          </a:p>
          <a:p>
            <a:pPr marL="270388" lvl="1" indent="-135194">
              <a:lnSpc>
                <a:spcPts val="1753"/>
              </a:lnSpc>
              <a:buFont typeface="Arial"/>
              <a:buChar char="•"/>
            </a:pPr>
            <a:r>
              <a:rPr lang="en-US" sz="1252">
                <a:solidFill>
                  <a:srgbClr val="FFFFFF"/>
                </a:solidFill>
                <a:latin typeface="Montserrat"/>
              </a:rPr>
              <a:t>SOLICITUD PREVIA A DARSE DE ALTA COMO AUTÓNOMO, ENTIDAD MERCANTIL,  SOCIO COOPERATIVA O SOCIEDAD LABORAL.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5273" y="3786505"/>
            <a:ext cx="809345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53"/>
              </a:lnSpc>
            </a:pPr>
            <a:r>
              <a:rPr lang="en-US" sz="1252">
                <a:solidFill>
                  <a:srgbClr val="FFFFFF"/>
                </a:solidFill>
                <a:latin typeface="Montserrat"/>
              </a:rPr>
              <a:t>AYUDAS PARA APOYAR EL AUTOEMPLEO Y EL EMPRENDIMIENTO, FOMENTANDO  EL ESTABLECIMIENTO DE PERSONAS DESEMPLEADAS COMO TRABAJADORAS AUTÓNOMAS,  RELEVO GENERACIONAL  Y LA INSERCIÓN DE FAMILIARES COLABORADORES.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273" y="4605338"/>
            <a:ext cx="182556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3"/>
              </a:lnSpc>
            </a:pPr>
            <a:r>
              <a:rPr lang="en-US" sz="1252" u="sng">
                <a:solidFill>
                  <a:srgbClr val="FFFFFF"/>
                </a:solidFill>
                <a:latin typeface="Montserrat Ultra-Bold"/>
                <a:hlinkClick r:id="rId6" tooltip="https://www.aragon.es/tramitador/-/tramite/programa-emprendedores-autonomos/subvencion-al-establecimiento-como-trabajador-autonomo"/>
              </a:rPr>
              <a:t>MÁS INFORMACIÓN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273" y="2896119"/>
            <a:ext cx="182556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3"/>
              </a:lnSpc>
            </a:pPr>
            <a:r>
              <a:rPr lang="en-US" sz="1252" u="sng">
                <a:solidFill>
                  <a:srgbClr val="FFFFFF"/>
                </a:solidFill>
                <a:latin typeface="Montserrat Ultra-Bold"/>
                <a:hlinkClick r:id="rId2" tooltip="https://www.sepe.es/HomeSepe/autonomos/prestaciones-para-emprendedores-y-autonomos/capitaliza-tu-prestacion.html"/>
              </a:rPr>
              <a:t>MÁS INFORMACIÓN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5517" y="3307221"/>
            <a:ext cx="779512" cy="331647"/>
          </a:xfrm>
          <a:custGeom>
            <a:avLst/>
            <a:gdLst/>
            <a:ahLst/>
            <a:cxnLst/>
            <a:rect l="l" t="t" r="r" b="b"/>
            <a:pathLst>
              <a:path w="1559024" h="663294">
                <a:moveTo>
                  <a:pt x="0" y="0"/>
                </a:moveTo>
                <a:lnTo>
                  <a:pt x="1559024" y="0"/>
                </a:lnTo>
                <a:lnTo>
                  <a:pt x="1559024" y="663294"/>
                </a:lnTo>
                <a:lnTo>
                  <a:pt x="0" y="663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36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471" y="0"/>
            <a:ext cx="9232471" cy="5193265"/>
          </a:xfrm>
          <a:custGeom>
            <a:avLst/>
            <a:gdLst/>
            <a:ahLst/>
            <a:cxnLst/>
            <a:rect l="l" t="t" r="r" b="b"/>
            <a:pathLst>
              <a:path w="18464941" h="10386529">
                <a:moveTo>
                  <a:pt x="0" y="0"/>
                </a:moveTo>
                <a:lnTo>
                  <a:pt x="18464941" y="0"/>
                </a:lnTo>
                <a:lnTo>
                  <a:pt x="18464941" y="10386529"/>
                </a:lnTo>
                <a:lnTo>
                  <a:pt x="0" y="10386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4550" y="1243185"/>
            <a:ext cx="5873810" cy="3553655"/>
          </a:xfrm>
          <a:custGeom>
            <a:avLst/>
            <a:gdLst/>
            <a:ahLst/>
            <a:cxnLst/>
            <a:rect l="l" t="t" r="r" b="b"/>
            <a:pathLst>
              <a:path w="11747620" h="7107310">
                <a:moveTo>
                  <a:pt x="0" y="0"/>
                </a:moveTo>
                <a:lnTo>
                  <a:pt x="11747619" y="0"/>
                </a:lnTo>
                <a:lnTo>
                  <a:pt x="11747619" y="7107310"/>
                </a:lnTo>
                <a:lnTo>
                  <a:pt x="0" y="7107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72129" y="189477"/>
            <a:ext cx="399530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3"/>
              </a:lnSpc>
            </a:pPr>
            <a:r>
              <a:rPr lang="en-US" sz="2452">
                <a:solidFill>
                  <a:srgbClr val="FFFFFF"/>
                </a:solidFill>
                <a:latin typeface="Montserrat Ultra-Bold"/>
              </a:rPr>
              <a:t>CUADRO RESUMEN  AYUDA AUTOEMPLEO</a:t>
            </a:r>
          </a:p>
        </p:txBody>
      </p:sp>
    </p:spTree>
    <p:extLst>
      <p:ext uri="{BB962C8B-B14F-4D97-AF65-F5344CB8AC3E}">
        <p14:creationId xmlns:p14="http://schemas.microsoft.com/office/powerpoint/2010/main" val="225912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471" y="0"/>
            <a:ext cx="9232471" cy="5193265"/>
          </a:xfrm>
          <a:custGeom>
            <a:avLst/>
            <a:gdLst/>
            <a:ahLst/>
            <a:cxnLst/>
            <a:rect l="l" t="t" r="r" b="b"/>
            <a:pathLst>
              <a:path w="18464941" h="10386529">
                <a:moveTo>
                  <a:pt x="0" y="0"/>
                </a:moveTo>
                <a:lnTo>
                  <a:pt x="18464941" y="0"/>
                </a:lnTo>
                <a:lnTo>
                  <a:pt x="18464941" y="10386529"/>
                </a:lnTo>
                <a:lnTo>
                  <a:pt x="0" y="10386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350" y="4311518"/>
            <a:ext cx="611850" cy="596275"/>
          </a:xfrm>
          <a:custGeom>
            <a:avLst/>
            <a:gdLst/>
            <a:ahLst/>
            <a:cxnLst/>
            <a:rect l="l" t="t" r="r" b="b"/>
            <a:pathLst>
              <a:path w="1223699" h="1192550">
                <a:moveTo>
                  <a:pt x="0" y="0"/>
                </a:moveTo>
                <a:lnTo>
                  <a:pt x="1223699" y="0"/>
                </a:lnTo>
                <a:lnTo>
                  <a:pt x="1223699" y="1192550"/>
                </a:lnTo>
                <a:lnTo>
                  <a:pt x="0" y="1192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14275" y="1165922"/>
            <a:ext cx="5226979" cy="3117474"/>
          </a:xfrm>
          <a:custGeom>
            <a:avLst/>
            <a:gdLst/>
            <a:ahLst/>
            <a:cxnLst/>
            <a:rect l="l" t="t" r="r" b="b"/>
            <a:pathLst>
              <a:path w="10453958" h="6234948">
                <a:moveTo>
                  <a:pt x="0" y="0"/>
                </a:moveTo>
                <a:lnTo>
                  <a:pt x="10453959" y="0"/>
                </a:lnTo>
                <a:lnTo>
                  <a:pt x="10453959" y="6234948"/>
                </a:lnTo>
                <a:lnTo>
                  <a:pt x="0" y="6234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2129" y="189477"/>
            <a:ext cx="399530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3"/>
              </a:lnSpc>
            </a:pPr>
            <a:r>
              <a:rPr lang="en-US" sz="2452">
                <a:solidFill>
                  <a:srgbClr val="FFFFFF"/>
                </a:solidFill>
                <a:latin typeface="Montserrat Ultra-Bold"/>
              </a:rPr>
              <a:t>CUADRO RESUMEN  AYUDA AUTOEMPLEO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1504" y="4383918"/>
            <a:ext cx="677282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6F8F8"/>
                </a:solidFill>
                <a:latin typeface="Open Sans Bold"/>
              </a:rPr>
              <a:t>Convenio INAEM  y Cámaras de Aragón, realizamos los informes de validación de los planes de empresa necesarios para obtener la ayuda.</a:t>
            </a:r>
          </a:p>
        </p:txBody>
      </p:sp>
    </p:spTree>
    <p:extLst>
      <p:ext uri="{BB962C8B-B14F-4D97-AF65-F5344CB8AC3E}">
        <p14:creationId xmlns:p14="http://schemas.microsoft.com/office/powerpoint/2010/main" val="42341940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ae616-e1d1-49a7-a7c1-16e474085735" xsi:nil="true"/>
    <lcf76f155ced4ddcb4097134ff3c332f xmlns="ad1ff084-403f-4f14-ba57-08646beef2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DE104704ADC641A370649A5F2F1DA2" ma:contentTypeVersion="14" ma:contentTypeDescription="Crear nuevo documento." ma:contentTypeScope="" ma:versionID="543ec8aeb0894e353a1af6face3cb253">
  <xsd:schema xmlns:xsd="http://www.w3.org/2001/XMLSchema" xmlns:xs="http://www.w3.org/2001/XMLSchema" xmlns:p="http://schemas.microsoft.com/office/2006/metadata/properties" xmlns:ns2="ad1ff084-403f-4f14-ba57-08646beef297" xmlns:ns3="539ae616-e1d1-49a7-a7c1-16e474085735" targetNamespace="http://schemas.microsoft.com/office/2006/metadata/properties" ma:root="true" ma:fieldsID="0975f22eb7b8ff6cd1a3669cac54b5e0" ns2:_="" ns3:_="">
    <xsd:import namespace="ad1ff084-403f-4f14-ba57-08646beef297"/>
    <xsd:import namespace="539ae616-e1d1-49a7-a7c1-16e474085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ff084-403f-4f14-ba57-08646beef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0a386ecc-29c3-439c-824f-776d15e910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ae616-e1d1-49a7-a7c1-16e4740857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d63fd9-df4e-49dc-a7d2-022e1e0d4c38}" ma:internalName="TaxCatchAll" ma:showField="CatchAllData" ma:web="539ae616-e1d1-49a7-a7c1-16e474085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11DD9-5A55-410D-A612-41E6BC3CB8BC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539ae616-e1d1-49a7-a7c1-16e474085735"/>
    <ds:schemaRef ds:uri="ad1ff084-403f-4f14-ba57-08646beef29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A77E7-E909-4CEC-A8B1-01085966009D}">
  <ds:schemaRefs>
    <ds:schemaRef ds:uri="539ae616-e1d1-49a7-a7c1-16e474085735"/>
    <ds:schemaRef ds:uri="ad1ff084-403f-4f14-ba57-08646beef2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A7CB91-4440-489D-B0D2-B8A113FE4D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778</Words>
  <Application>Microsoft Office PowerPoint</Application>
  <PresentationFormat>Presentación en pantalla (16:9)</PresentationFormat>
  <Paragraphs>154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Montserrat</vt:lpstr>
      <vt:lpstr>Futura PT Web Heavy</vt:lpstr>
      <vt:lpstr>Wingdings</vt:lpstr>
      <vt:lpstr>Montserrat Bold</vt:lpstr>
      <vt:lpstr>Montserrat Ultra-Bold</vt:lpstr>
      <vt:lpstr>Jost</vt:lpstr>
      <vt:lpstr>Open Sans</vt:lpstr>
      <vt:lpstr>Open Sans Light</vt:lpstr>
      <vt:lpstr>Arial</vt:lpstr>
      <vt:lpstr>Barrabes</vt:lpstr>
      <vt:lpstr>Open Sans Bold</vt:lpstr>
      <vt:lpstr>Cooper Black</vt:lpstr>
      <vt:lpstr>Simple Light</vt:lpstr>
      <vt:lpstr>1_Simple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Crispisa</cp:lastModifiedBy>
  <cp:revision>2</cp:revision>
  <cp:lastPrinted>2023-11-09T08:26:37Z</cp:lastPrinted>
  <dcterms:modified xsi:type="dcterms:W3CDTF">2023-11-09T13:13:27Z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0x01010085DE104704ADC641A370649A5F2F1DA2</vt:lpwstr>
  </property>
  <property fmtid="{D5CDD505-2E9C-101B-9397-08002B2CF9AE}" pid="3" name="MediaServiceImageTags">
    <vt:lpwstr/>
  </property>
</Properties>
</file>