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324" r:id="rId3"/>
    <p:sldId id="476" r:id="rId4"/>
    <p:sldId id="433" r:id="rId5"/>
    <p:sldId id="515" r:id="rId6"/>
    <p:sldId id="485" r:id="rId7"/>
    <p:sldId id="486" r:id="rId8"/>
    <p:sldId id="517" r:id="rId9"/>
    <p:sldId id="491" r:id="rId10"/>
    <p:sldId id="493" r:id="rId11"/>
    <p:sldId id="518" r:id="rId12"/>
    <p:sldId id="519" r:id="rId13"/>
    <p:sldId id="521" r:id="rId14"/>
    <p:sldId id="347" r:id="rId15"/>
    <p:sldId id="477" r:id="rId16"/>
    <p:sldId id="458" r:id="rId17"/>
    <p:sldId id="422" r:id="rId18"/>
    <p:sldId id="522" r:id="rId19"/>
    <p:sldId id="533" r:id="rId20"/>
    <p:sldId id="332" r:id="rId21"/>
    <p:sldId id="457" r:id="rId22"/>
    <p:sldId id="501" r:id="rId23"/>
    <p:sldId id="504" r:id="rId24"/>
    <p:sldId id="523" r:id="rId25"/>
    <p:sldId id="524" r:id="rId26"/>
    <p:sldId id="525" r:id="rId27"/>
    <p:sldId id="526" r:id="rId28"/>
    <p:sldId id="527" r:id="rId29"/>
    <p:sldId id="528" r:id="rId30"/>
    <p:sldId id="468" r:id="rId31"/>
    <p:sldId id="505" r:id="rId32"/>
    <p:sldId id="506" r:id="rId33"/>
    <p:sldId id="435" r:id="rId34"/>
    <p:sldId id="507" r:id="rId35"/>
    <p:sldId id="529" r:id="rId36"/>
    <p:sldId id="464" r:id="rId37"/>
    <p:sldId id="532" r:id="rId38"/>
    <p:sldId id="530" r:id="rId39"/>
    <p:sldId id="508" r:id="rId40"/>
    <p:sldId id="39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A9F8"/>
    <a:srgbClr val="00F49D"/>
    <a:srgbClr val="ED7C77"/>
    <a:srgbClr val="FFD579"/>
    <a:srgbClr val="FF7E79"/>
    <a:srgbClr val="F6C088"/>
    <a:srgbClr val="6E3100"/>
    <a:srgbClr val="B3FF86"/>
    <a:srgbClr val="03A5EA"/>
    <a:srgbClr val="007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208" autoAdjust="0"/>
  </p:normalViewPr>
  <p:slideViewPr>
    <p:cSldViewPr snapToGrid="0" showGuides="1">
      <p:cViewPr>
        <p:scale>
          <a:sx n="120" d="100"/>
          <a:sy n="120" d="100"/>
        </p:scale>
        <p:origin x="800" y="2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9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32B41E-9643-4BD0-A049-AA59A9459EF1}" type="datetimeFigureOut">
              <a:rPr lang="en-GB" smtClean="0"/>
              <a:t>21/12/2023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5A893-4D34-448C-A3E8-AD5A80E096E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564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875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438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56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279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9200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559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192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966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2654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2049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531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0212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0596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4656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0563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7387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6744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2737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2856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4364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158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546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7077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3977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2342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6907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11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41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498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752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569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065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444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290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926767" y="1756612"/>
            <a:ext cx="3669632" cy="3669632"/>
          </a:xfrm>
          <a:prstGeom prst="hexagon">
            <a:avLst/>
          </a:prstGeom>
          <a:solidFill>
            <a:schemeClr val="accent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13944" y="1612231"/>
            <a:ext cx="3669632" cy="3669632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4458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842544" y="1900989"/>
            <a:ext cx="3669632" cy="3669632"/>
          </a:xfrm>
          <a:prstGeom prst="flowChartInputOutput">
            <a:avLst/>
          </a:prstGeom>
          <a:solidFill>
            <a:schemeClr val="accent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13944" y="1612231"/>
            <a:ext cx="3669632" cy="3669632"/>
          </a:xfrm>
          <a:prstGeom prst="flowChartInputOutpu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5208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9601" y="695326"/>
            <a:ext cx="3676649" cy="548503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503965" y="695326"/>
            <a:ext cx="3676649" cy="548503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6897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192714" y="0"/>
            <a:ext cx="2742973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" y="677865"/>
            <a:ext cx="7935687" cy="5502275"/>
          </a:xfr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032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7021287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856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184323" y="0"/>
            <a:ext cx="7007677" cy="687433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185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106887" cy="4343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106885" y="0"/>
            <a:ext cx="6085115" cy="4343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19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2514600"/>
            <a:ext cx="6106887" cy="4343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106885" y="2514600"/>
            <a:ext cx="6085115" cy="4343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8738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371851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371849" y="0"/>
            <a:ext cx="3371851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840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448300" y="0"/>
            <a:ext cx="3371851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820149" y="0"/>
            <a:ext cx="3371851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38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352800" y="0"/>
            <a:ext cx="54864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76703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253594" y="666752"/>
            <a:ext cx="7938407" cy="54959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021287" y="0"/>
            <a:ext cx="4558392" cy="6858000"/>
          </a:xfrm>
          <a:solidFill>
            <a:schemeClr val="accent1"/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109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32709" y="1134837"/>
            <a:ext cx="3069772" cy="459649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633109" y="1134837"/>
            <a:ext cx="3069772" cy="459649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595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608866" y="1134837"/>
            <a:ext cx="3069772" cy="459649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809266" y="1134837"/>
            <a:ext cx="3069772" cy="459649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436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3347357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47357" y="1"/>
            <a:ext cx="3069772" cy="343716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347357" y="3437165"/>
            <a:ext cx="3069772" cy="342083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34577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844644" y="0"/>
            <a:ext cx="3347357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774871" y="1"/>
            <a:ext cx="3069772" cy="343716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74871" y="3437165"/>
            <a:ext cx="3069772" cy="342083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48489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52576" y="0"/>
            <a:ext cx="5476875" cy="6858000"/>
          </a:xfr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6881" y="685800"/>
            <a:ext cx="3671207" cy="5486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2436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226505" y="0"/>
            <a:ext cx="5476875" cy="6858000"/>
          </a:xfr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905751" y="685800"/>
            <a:ext cx="3671207" cy="5486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6222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2" y="667265"/>
            <a:ext cx="10972799" cy="5519352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9942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3371851" cy="6858000"/>
          </a:xfrm>
          <a:solidFill>
            <a:schemeClr val="accent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6876" y="685800"/>
            <a:ext cx="5491845" cy="5486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1585122" y="0"/>
            <a:ext cx="606879" cy="61722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5004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104897" y="204107"/>
            <a:ext cx="4585611" cy="6164036"/>
          </a:xfr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13113" y="693964"/>
            <a:ext cx="5500009" cy="616403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221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930503" y="0"/>
            <a:ext cx="4330996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8573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566805" y="204107"/>
            <a:ext cx="4585611" cy="6164036"/>
          </a:xfr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211534" y="693964"/>
            <a:ext cx="5500009" cy="616403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0415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" y="0"/>
            <a:ext cx="5192487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90559" y="0"/>
            <a:ext cx="5192487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86406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06238" y="0"/>
            <a:ext cx="5192487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99514" y="0"/>
            <a:ext cx="5192487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7122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7021287" cy="343716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" y="3437164"/>
            <a:ext cx="7021287" cy="342083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42525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70714" y="0"/>
            <a:ext cx="7021287" cy="343716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170714" y="3437164"/>
            <a:ext cx="7021287" cy="342083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01104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361037" y="302080"/>
            <a:ext cx="8526163" cy="623751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0973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278087" y="310243"/>
            <a:ext cx="7633608" cy="623751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276725" cy="6858000"/>
          </a:xfr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5361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4343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3419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514600"/>
            <a:ext cx="12192000" cy="4343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42973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106887" cy="343716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106885" y="3437164"/>
            <a:ext cx="6085115" cy="343716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1471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715736" y="0"/>
            <a:ext cx="4581525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585122" y="0"/>
            <a:ext cx="606879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37250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85114" y="0"/>
            <a:ext cx="6106887" cy="343716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3437164"/>
            <a:ext cx="6085115" cy="343716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10196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36576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534400" y="0"/>
            <a:ext cx="36576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27846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115050" y="0"/>
            <a:ext cx="3638551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628651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9753602" y="0"/>
            <a:ext cx="2438399" cy="6858000"/>
          </a:xfrm>
          <a:solidFill>
            <a:schemeClr val="accent1"/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63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66234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657227"/>
            <a:ext cx="8848725" cy="5534025"/>
          </a:xfrm>
          <a:solidFill>
            <a:schemeClr val="accent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343275" y="0"/>
            <a:ext cx="5505451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24381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" y="2"/>
            <a:ext cx="4076700" cy="34194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076701" y="2"/>
            <a:ext cx="4076700" cy="34194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153400" y="-1"/>
            <a:ext cx="4038600" cy="341947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33691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" y="3438527"/>
            <a:ext cx="4076700" cy="34194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076701" y="3438527"/>
            <a:ext cx="4076700" cy="34194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153400" y="3438524"/>
            <a:ext cx="4038600" cy="341947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00907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" y="3438527"/>
            <a:ext cx="4076700" cy="34194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076701" y="3438527"/>
            <a:ext cx="4076700" cy="34194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" y="1"/>
            <a:ext cx="4076700" cy="34385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076701" y="1"/>
            <a:ext cx="4076700" cy="34385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33917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38601" y="3438527"/>
            <a:ext cx="4076700" cy="34194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115301" y="3438527"/>
            <a:ext cx="4076700" cy="34194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4038601" y="1"/>
            <a:ext cx="4076700" cy="34385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8115301" y="1"/>
            <a:ext cx="4076700" cy="34385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34535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0" y="1581150"/>
            <a:ext cx="3362325" cy="527685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581400" y="0"/>
            <a:ext cx="3362325" cy="527685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879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265696" y="1154531"/>
            <a:ext cx="1804736" cy="180473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027947" y="1154531"/>
            <a:ext cx="1804736" cy="180473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9790196" y="1154531"/>
            <a:ext cx="1804736" cy="180473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265696" y="3916781"/>
            <a:ext cx="1804736" cy="180473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27947" y="3916781"/>
            <a:ext cx="1804736" cy="180473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790196" y="3916781"/>
            <a:ext cx="1804736" cy="180473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268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8829676" y="1581150"/>
            <a:ext cx="3362325" cy="527685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91126" y="0"/>
            <a:ext cx="3362325" cy="527685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1195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6724650" y="0"/>
            <a:ext cx="5467351" cy="3429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3362325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3362326" y="0"/>
            <a:ext cx="3362325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6724650" y="3429000"/>
            <a:ext cx="5467351" cy="3429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9753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5172075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5172076" y="3429000"/>
            <a:ext cx="4572001" cy="3429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9744076" y="0"/>
            <a:ext cx="2447925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172076" y="0"/>
            <a:ext cx="4572001" cy="3429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9692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0" y="2524123"/>
            <a:ext cx="7943851" cy="433387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7943850" y="1"/>
            <a:ext cx="4248151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3810001" y="2"/>
            <a:ext cx="4133849" cy="252412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0" y="2"/>
            <a:ext cx="3810000" cy="252412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66125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7019925" y="0"/>
            <a:ext cx="5172075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3343275" y="2"/>
            <a:ext cx="3676651" cy="25050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0" y="2505077"/>
            <a:ext cx="4267200" cy="43529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1" y="2"/>
            <a:ext cx="3343275" cy="25050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4267200" y="2505077"/>
            <a:ext cx="2752725" cy="43529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63214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952875" y="2"/>
            <a:ext cx="4267200" cy="43529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3952875" y="4352927"/>
            <a:ext cx="4267200" cy="25050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1" y="0"/>
            <a:ext cx="3952875" cy="249555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1" y="2495552"/>
            <a:ext cx="3952875" cy="44291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8220076" y="0"/>
            <a:ext cx="3971925" cy="249555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8220076" y="2495552"/>
            <a:ext cx="3971925" cy="44291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49914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0" y="1"/>
            <a:ext cx="10668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68575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0" y="1"/>
            <a:ext cx="12192000" cy="616267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32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818485" y="1467853"/>
            <a:ext cx="3982112" cy="3982112"/>
          </a:xfrm>
          <a:prstGeom prst="diamond">
            <a:avLst/>
          </a:prstGeom>
          <a:solidFill>
            <a:schemeClr val="accent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5663" y="1467853"/>
            <a:ext cx="3982112" cy="3982112"/>
          </a:xfrm>
          <a:prstGeom prst="diamond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6721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902701" y="1900989"/>
            <a:ext cx="3669632" cy="3669632"/>
          </a:xfrm>
          <a:prstGeom prst="snip2DiagRect">
            <a:avLst/>
          </a:prstGeom>
          <a:solidFill>
            <a:schemeClr val="accent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13944" y="1612231"/>
            <a:ext cx="3669632" cy="3669632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5959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842543" y="1804737"/>
            <a:ext cx="3669632" cy="3669632"/>
          </a:xfrm>
          <a:prstGeom prst="round2DiagRect">
            <a:avLst/>
          </a:prstGeom>
          <a:solidFill>
            <a:schemeClr val="accent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13944" y="1612231"/>
            <a:ext cx="3669632" cy="366963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2770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926767" y="1792705"/>
            <a:ext cx="3669632" cy="3669632"/>
          </a:xfrm>
          <a:prstGeom prst="ellipse">
            <a:avLst/>
          </a:prstGeom>
          <a:solidFill>
            <a:schemeClr val="accent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13944" y="1612231"/>
            <a:ext cx="3669632" cy="36696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7656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08AB5-8A00-4802-9809-787E91751398}" type="datetimeFigureOut">
              <a:rPr lang="en-GB" smtClean="0"/>
              <a:t>21/12/2023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A4C99-69E5-49D6-A757-D7D4F9110D6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573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705" r:id="rId3"/>
    <p:sldLayoutId id="2147483650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  <p:sldLayoutId id="2147483660" r:id="rId20"/>
    <p:sldLayoutId id="2147483661" r:id="rId21"/>
    <p:sldLayoutId id="2147483662" r:id="rId22"/>
    <p:sldLayoutId id="2147483663" r:id="rId23"/>
    <p:sldLayoutId id="2147483664" r:id="rId24"/>
    <p:sldLayoutId id="2147483665" r:id="rId25"/>
    <p:sldLayoutId id="2147483666" r:id="rId26"/>
    <p:sldLayoutId id="2147483667" r:id="rId27"/>
    <p:sldLayoutId id="2147483668" r:id="rId28"/>
    <p:sldLayoutId id="2147483669" r:id="rId29"/>
    <p:sldLayoutId id="2147483670" r:id="rId30"/>
    <p:sldLayoutId id="2147483671" r:id="rId31"/>
    <p:sldLayoutId id="2147483672" r:id="rId32"/>
    <p:sldLayoutId id="2147483673" r:id="rId33"/>
    <p:sldLayoutId id="2147483674" r:id="rId34"/>
    <p:sldLayoutId id="2147483675" r:id="rId35"/>
    <p:sldLayoutId id="2147483676" r:id="rId36"/>
    <p:sldLayoutId id="2147483677" r:id="rId37"/>
    <p:sldLayoutId id="2147483678" r:id="rId38"/>
    <p:sldLayoutId id="2147483679" r:id="rId39"/>
    <p:sldLayoutId id="2147483680" r:id="rId40"/>
    <p:sldLayoutId id="2147483681" r:id="rId41"/>
    <p:sldLayoutId id="2147483682" r:id="rId42"/>
    <p:sldLayoutId id="2147483683" r:id="rId43"/>
    <p:sldLayoutId id="2147483690" r:id="rId44"/>
    <p:sldLayoutId id="2147483684" r:id="rId45"/>
    <p:sldLayoutId id="2147483685" r:id="rId46"/>
    <p:sldLayoutId id="2147483686" r:id="rId47"/>
    <p:sldLayoutId id="2147483687" r:id="rId48"/>
    <p:sldLayoutId id="2147483688" r:id="rId49"/>
    <p:sldLayoutId id="2147483689" r:id="rId50"/>
    <p:sldLayoutId id="2147483691" r:id="rId51"/>
    <p:sldLayoutId id="2147483692" r:id="rId52"/>
    <p:sldLayoutId id="2147483693" r:id="rId53"/>
    <p:sldLayoutId id="2147483694" r:id="rId54"/>
    <p:sldLayoutId id="2147483695" r:id="rId55"/>
    <p:sldLayoutId id="2147483696" r:id="rId56"/>
    <p:sldLayoutId id="2147483697" r:id="rId5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instagram.com/p/CzlT9vOIlj5/" TargetMode="Externa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instagram.com/la_fabrica_de_naval/" TargetMode="Externa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hyperlink" Target="https://app-sorteos.com/es" TargetMode="Externa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hyperlink" Target="https://www.easypromosapp.com/es/" TargetMode="Externa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hyperlink" Target="https://www.instagram.com/p/CoKOJtWoV4A/?utm_source=ig_web_copy_link&amp;igshid=MzRlODBiNWFlZA==" TargetMode="Externa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hyperlink" Target="https://www.instagram.com/peinsurtechseguros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em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hyperlink" Target="https://www.instagram.com/reel/C0xI_yhIapr/?utm_source=ig_web_copy_link&amp;igshid=MzRlODBiNWFlZA%3D%3D" TargetMode="External"/><Relationship Id="rId4" Type="http://schemas.openxmlformats.org/officeDocument/2006/relationships/hyperlink" Target="https://www.tiktok.com/@maria_romeo12/video/7312031671396748577?_r=1&amp;_t=8iKyyneqQ89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hyperlink" Target="https://metricool.com/es/" TargetMode="Externa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hyperlink" Target="https://www.facebook.com/business/tools/meta-business-suite" TargetMode="Externa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hyperlink" Target="https://www.tiktok.com/@somportcaravaning/video/7303502545798876448?_r=1&amp;_t=8iI1FITMPhp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250" y="5392470"/>
            <a:ext cx="2371062" cy="58654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F73A6F0-9C13-45BA-70B8-38C2CFF1F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9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/>
          <p:cNvSpPr txBox="1">
            <a:spLocks/>
          </p:cNvSpPr>
          <p:nvPr/>
        </p:nvSpPr>
        <p:spPr>
          <a:xfrm>
            <a:off x="695326" y="1158801"/>
            <a:ext cx="4101264" cy="62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17DD91"/>
                </a:solidFill>
                <a:latin typeface="Interstate" charset="0"/>
                <a:ea typeface="Interstate" charset="0"/>
                <a:cs typeface="Interstate" charset="0"/>
              </a:rPr>
              <a:t>DIAS DE…</a:t>
            </a:r>
          </a:p>
        </p:txBody>
      </p:sp>
      <p:cxnSp>
        <p:nvCxnSpPr>
          <p:cNvPr id="1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710385" y="1925459"/>
            <a:ext cx="3778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Realiza una estrategia basada en estos días y aprovecha sus oportunidades para realizar acciones digitales o físicas</a:t>
            </a:r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5D5AFD9-60AC-6108-31DE-CD31B82662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940" y="1428084"/>
            <a:ext cx="6523534" cy="400183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FB3F05B-9641-C7AC-C175-90FAA3362B3C}"/>
              </a:ext>
            </a:extLst>
          </p:cNvPr>
          <p:cNvSpPr/>
          <p:nvPr/>
        </p:nvSpPr>
        <p:spPr>
          <a:xfrm>
            <a:off x="695326" y="3429000"/>
            <a:ext cx="35857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b="1" dirty="0">
                <a:solidFill>
                  <a:srgbClr val="17385E"/>
                </a:solidFill>
                <a:latin typeface="Gilroy SemiBold" pitchFamily="2" charset="77"/>
                <a:ea typeface="Gilroy Bold" charset="0"/>
                <a:cs typeface="Gilroy Bold" charset="0"/>
              </a:rPr>
              <a:t>Soma Salud Femenina</a:t>
            </a:r>
          </a:p>
          <a:p>
            <a:endParaRPr lang="es-ES_tradnl" sz="1600" dirty="0">
              <a:solidFill>
                <a:srgbClr val="17385E"/>
              </a:solidFill>
              <a:latin typeface="Gilroy Medium" pitchFamily="2" charset="77"/>
              <a:ea typeface="Gilroy" charset="0"/>
              <a:cs typeface="Gilroy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 Medium" pitchFamily="2" charset="77"/>
                <a:ea typeface="Gilroy Bold" charset="0"/>
                <a:cs typeface="Gilroy Bold" charset="0"/>
              </a:rPr>
              <a:t>DIA DE LA MUJER EMPRENDEDORA:</a:t>
            </a: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  <a:hlinkClick r:id="rId5"/>
              </a:rPr>
              <a:t>https://www.instagram.com/p/CzlT9vOIlj5/</a:t>
            </a:r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sp>
        <p:nvSpPr>
          <p:cNvPr id="7" name="Google Shape;182;p22">
            <a:extLst>
              <a:ext uri="{FF2B5EF4-FFF2-40B4-BE49-F238E27FC236}">
                <a16:creationId xmlns:a16="http://schemas.microsoft.com/office/drawing/2014/main" id="{54BC474A-91A1-A97B-691A-969D81D6E677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TIPOS DE CONTENIDOS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102108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/>
          <p:cNvSpPr txBox="1">
            <a:spLocks/>
          </p:cNvSpPr>
          <p:nvPr/>
        </p:nvSpPr>
        <p:spPr>
          <a:xfrm>
            <a:off x="695326" y="1158801"/>
            <a:ext cx="4101264" cy="62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17DD91"/>
                </a:solidFill>
                <a:latin typeface="Interstate" charset="0"/>
                <a:ea typeface="Interstate" charset="0"/>
                <a:cs typeface="Interstate" charset="0"/>
              </a:rPr>
              <a:t>DIAS DE…</a:t>
            </a:r>
          </a:p>
        </p:txBody>
      </p:sp>
      <p:cxnSp>
        <p:nvCxnSpPr>
          <p:cNvPr id="1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FB3F05B-9641-C7AC-C175-90FAA3362B3C}"/>
              </a:ext>
            </a:extLst>
          </p:cNvPr>
          <p:cNvSpPr/>
          <p:nvPr/>
        </p:nvSpPr>
        <p:spPr>
          <a:xfrm>
            <a:off x="695326" y="2805529"/>
            <a:ext cx="35857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b="1" dirty="0">
                <a:solidFill>
                  <a:srgbClr val="17385E"/>
                </a:solidFill>
                <a:latin typeface="Gilroy SemiBold" pitchFamily="2" charset="77"/>
                <a:ea typeface="Gilroy Bold" charset="0"/>
                <a:cs typeface="Gilroy Bold" charset="0"/>
              </a:rPr>
              <a:t>Somport </a:t>
            </a:r>
            <a:r>
              <a:rPr lang="es-ES_tradnl" sz="1600" b="1" dirty="0" err="1">
                <a:solidFill>
                  <a:srgbClr val="17385E"/>
                </a:solidFill>
                <a:latin typeface="Gilroy SemiBold" pitchFamily="2" charset="77"/>
                <a:ea typeface="Gilroy Bold" charset="0"/>
                <a:cs typeface="Gilroy Bold" charset="0"/>
              </a:rPr>
              <a:t>Caravaning</a:t>
            </a:r>
            <a:endParaRPr lang="es-ES_tradnl" sz="1600" b="1" dirty="0">
              <a:solidFill>
                <a:srgbClr val="17385E"/>
              </a:solidFill>
              <a:latin typeface="Gilroy SemiBold" pitchFamily="2" charset="77"/>
              <a:ea typeface="Gilroy Bold" charset="0"/>
              <a:cs typeface="Gilroy Bold" charset="0"/>
            </a:endParaRPr>
          </a:p>
          <a:p>
            <a:endParaRPr lang="es-ES_tradnl" sz="1600" dirty="0">
              <a:solidFill>
                <a:srgbClr val="17385E"/>
              </a:solidFill>
              <a:latin typeface="Gilroy Medium" pitchFamily="2" charset="77"/>
              <a:ea typeface="Gilroy" charset="0"/>
              <a:cs typeface="Gilroy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 Medium" pitchFamily="2" charset="77"/>
                <a:ea typeface="Gilroy Bold" charset="0"/>
                <a:cs typeface="Gilroy Bold" charset="0"/>
              </a:rPr>
              <a:t>BLACK WEEK (BLACK FRIDAY):</a:t>
            </a: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https://</a:t>
            </a:r>
            <a:r>
              <a:rPr lang="es-ES_tradnl" sz="16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www.instagram.com</a:t>
            </a:r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/p/Cz3agppI727/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F53776B-AC33-1544-1202-D73C8F8E2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334" y="1852723"/>
            <a:ext cx="3331470" cy="332092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E0CCE8D-DBC1-617D-4F7A-95C4DF236A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682" y="1882164"/>
            <a:ext cx="3289299" cy="3289299"/>
          </a:xfrm>
          <a:prstGeom prst="rect">
            <a:avLst/>
          </a:prstGeom>
        </p:spPr>
      </p:pic>
      <p:sp>
        <p:nvSpPr>
          <p:cNvPr id="8" name="Google Shape;182;p22">
            <a:extLst>
              <a:ext uri="{FF2B5EF4-FFF2-40B4-BE49-F238E27FC236}">
                <a16:creationId xmlns:a16="http://schemas.microsoft.com/office/drawing/2014/main" id="{581419C3-9D59-26C9-DE35-73983698A150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TIPOS DE CONTENIDOS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3203508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/>
          <p:cNvSpPr txBox="1">
            <a:spLocks/>
          </p:cNvSpPr>
          <p:nvPr/>
        </p:nvSpPr>
        <p:spPr>
          <a:xfrm>
            <a:off x="695326" y="1158801"/>
            <a:ext cx="4101264" cy="62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17DD91"/>
                </a:solidFill>
                <a:latin typeface="Interstate" charset="0"/>
                <a:ea typeface="Interstate" charset="0"/>
                <a:cs typeface="Interstate" charset="0"/>
              </a:rPr>
              <a:t>DIAS DE…</a:t>
            </a:r>
          </a:p>
        </p:txBody>
      </p:sp>
      <p:cxnSp>
        <p:nvCxnSpPr>
          <p:cNvPr id="1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FB3F05B-9641-C7AC-C175-90FAA3362B3C}"/>
              </a:ext>
            </a:extLst>
          </p:cNvPr>
          <p:cNvSpPr/>
          <p:nvPr/>
        </p:nvSpPr>
        <p:spPr>
          <a:xfrm>
            <a:off x="3767202" y="4520257"/>
            <a:ext cx="25138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b="1" dirty="0">
                <a:solidFill>
                  <a:srgbClr val="17385E"/>
                </a:solidFill>
                <a:latin typeface="Gilroy SemiBold" pitchFamily="2" charset="77"/>
                <a:ea typeface="Gilroy Bold" charset="0"/>
                <a:cs typeface="Gilroy Bold" charset="0"/>
              </a:rPr>
              <a:t>Coso Real</a:t>
            </a:r>
          </a:p>
          <a:p>
            <a:endParaRPr lang="es-ES_tradnl" sz="1600" dirty="0">
              <a:solidFill>
                <a:srgbClr val="17385E"/>
              </a:solidFill>
              <a:latin typeface="Gilroy Medium" pitchFamily="2" charset="77"/>
              <a:ea typeface="Gilroy" charset="0"/>
              <a:cs typeface="Gilroy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 Medium" pitchFamily="2" charset="77"/>
                <a:ea typeface="Gilroy Bold" charset="0"/>
                <a:cs typeface="Gilroy Bold" charset="0"/>
              </a:rPr>
              <a:t>HALLOWEEN</a:t>
            </a: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https://</a:t>
            </a:r>
            <a:r>
              <a:rPr lang="es-ES_tradnl" sz="16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www.instagram.com</a:t>
            </a:r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/p/CzEv2ySoH3L/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AA76825-D530-E2EE-519B-F31C36EAE0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713" y="1024967"/>
            <a:ext cx="4440574" cy="273869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5B849E6-53C1-47A7-9833-A266078E71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867" y="3170835"/>
            <a:ext cx="4440574" cy="2731345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0F2B4D88-C552-6E6D-3AB1-8F09183E4249}"/>
              </a:ext>
            </a:extLst>
          </p:cNvPr>
          <p:cNvSpPr/>
          <p:nvPr/>
        </p:nvSpPr>
        <p:spPr>
          <a:xfrm>
            <a:off x="802329" y="2509115"/>
            <a:ext cx="26474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b="1" dirty="0" err="1">
                <a:solidFill>
                  <a:srgbClr val="17385E"/>
                </a:solidFill>
                <a:latin typeface="Gilroy SemiBold" pitchFamily="2" charset="77"/>
                <a:ea typeface="Gilroy Bold" charset="0"/>
                <a:cs typeface="Gilroy Bold" charset="0"/>
              </a:rPr>
              <a:t>Zynk</a:t>
            </a:r>
            <a:r>
              <a:rPr lang="es-ES_tradnl" sz="1600" b="1" dirty="0">
                <a:solidFill>
                  <a:srgbClr val="17385E"/>
                </a:solidFill>
                <a:latin typeface="Gilroy SemiBold" pitchFamily="2" charset="77"/>
                <a:ea typeface="Gilroy Bold" charset="0"/>
                <a:cs typeface="Gilroy Bold" charset="0"/>
              </a:rPr>
              <a:t> Soluciones Digitales</a:t>
            </a:r>
          </a:p>
          <a:p>
            <a:endParaRPr lang="es-ES_tradnl" sz="1600" dirty="0">
              <a:solidFill>
                <a:srgbClr val="17385E"/>
              </a:solidFill>
              <a:latin typeface="Gilroy Medium" pitchFamily="2" charset="77"/>
              <a:ea typeface="Gilroy" charset="0"/>
              <a:cs typeface="Gilroy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 Medium" pitchFamily="2" charset="77"/>
                <a:ea typeface="Gilroy Bold" charset="0"/>
                <a:cs typeface="Gilroy Bold" charset="0"/>
              </a:rPr>
              <a:t>HALLOWEEN</a:t>
            </a: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https://</a:t>
            </a:r>
            <a:r>
              <a:rPr lang="es-ES_tradnl" sz="16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www.instagram.com</a:t>
            </a:r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/p/CzEv2u8I2tk/</a:t>
            </a:r>
          </a:p>
        </p:txBody>
      </p:sp>
      <p:sp>
        <p:nvSpPr>
          <p:cNvPr id="17" name="Google Shape;182;p22">
            <a:extLst>
              <a:ext uri="{FF2B5EF4-FFF2-40B4-BE49-F238E27FC236}">
                <a16:creationId xmlns:a16="http://schemas.microsoft.com/office/drawing/2014/main" id="{1CEA8654-7C13-1C50-622E-840705EAA888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TIPOS DE CONTENIDOS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605027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/>
          <p:cNvSpPr txBox="1">
            <a:spLocks/>
          </p:cNvSpPr>
          <p:nvPr/>
        </p:nvSpPr>
        <p:spPr>
          <a:xfrm>
            <a:off x="695326" y="1158801"/>
            <a:ext cx="4101264" cy="62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17DD91"/>
                </a:solidFill>
                <a:latin typeface="Interstate" charset="0"/>
                <a:ea typeface="Interstate" charset="0"/>
                <a:cs typeface="Interstate" charset="0"/>
              </a:rPr>
              <a:t>DIAS DE…</a:t>
            </a:r>
          </a:p>
        </p:txBody>
      </p:sp>
      <p:cxnSp>
        <p:nvCxnSpPr>
          <p:cNvPr id="1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FB3F05B-9641-C7AC-C175-90FAA3362B3C}"/>
              </a:ext>
            </a:extLst>
          </p:cNvPr>
          <p:cNvSpPr/>
          <p:nvPr/>
        </p:nvSpPr>
        <p:spPr>
          <a:xfrm>
            <a:off x="695326" y="2805529"/>
            <a:ext cx="35857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b="1" dirty="0" err="1">
                <a:solidFill>
                  <a:srgbClr val="17385E"/>
                </a:solidFill>
                <a:latin typeface="Gilroy SemiBold" pitchFamily="2" charset="77"/>
                <a:ea typeface="Gilroy Bold" charset="0"/>
                <a:cs typeface="Gilroy Bold" charset="0"/>
              </a:rPr>
              <a:t>Zynk</a:t>
            </a:r>
            <a:r>
              <a:rPr lang="es-ES_tradnl" sz="1600" b="1" dirty="0">
                <a:solidFill>
                  <a:srgbClr val="17385E"/>
                </a:solidFill>
                <a:latin typeface="Gilroy SemiBold" pitchFamily="2" charset="77"/>
                <a:ea typeface="Gilroy Bold" charset="0"/>
                <a:cs typeface="Gilroy Bold" charset="0"/>
              </a:rPr>
              <a:t> Soluciones Digitales</a:t>
            </a:r>
          </a:p>
          <a:p>
            <a:endParaRPr lang="es-ES_tradnl" sz="1600" dirty="0">
              <a:solidFill>
                <a:srgbClr val="17385E"/>
              </a:solidFill>
              <a:latin typeface="Gilroy Medium" pitchFamily="2" charset="77"/>
              <a:ea typeface="Gilroy" charset="0"/>
              <a:cs typeface="Gilroy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 Medium" pitchFamily="2" charset="77"/>
                <a:ea typeface="Gilroy Bold" charset="0"/>
                <a:cs typeface="Gilroy Bold" charset="0"/>
              </a:rPr>
              <a:t>DÍA DEL CIBERNAUTA</a:t>
            </a: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https://</a:t>
            </a:r>
            <a:r>
              <a:rPr lang="es-ES_tradnl" sz="16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www.instagram.com</a:t>
            </a:r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/p/Cz3agppI727/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3AF73F6-3F7F-3535-CC28-D53A81B4A6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203" y="1602650"/>
            <a:ext cx="6462712" cy="3959094"/>
          </a:xfrm>
          <a:prstGeom prst="rect">
            <a:avLst/>
          </a:prstGeom>
        </p:spPr>
      </p:pic>
      <p:sp>
        <p:nvSpPr>
          <p:cNvPr id="5" name="Google Shape;182;p22">
            <a:extLst>
              <a:ext uri="{FF2B5EF4-FFF2-40B4-BE49-F238E27FC236}">
                <a16:creationId xmlns:a16="http://schemas.microsoft.com/office/drawing/2014/main" id="{AA412E49-9174-48A6-0575-E70E362170CA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TIPOS DE CONTENIDOS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1535268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0063" y="508992"/>
            <a:ext cx="11129962" cy="5840016"/>
          </a:xfrm>
          <a:prstGeom prst="rect">
            <a:avLst/>
          </a:prstGeom>
          <a:solidFill>
            <a:srgbClr val="D3A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/>
              <a:t> </a:t>
            </a:r>
            <a:endParaRPr lang="es-ES_tradnl" dirty="0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909638" y="1123580"/>
            <a:ext cx="8731667" cy="198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GUÍA DE</a:t>
            </a:r>
          </a:p>
          <a:p>
            <a:pPr>
              <a:lnSpc>
                <a:spcPct val="100000"/>
              </a:lnSpc>
            </a:pPr>
            <a:r>
              <a:rPr lang="en-US" sz="7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ESTILO</a:t>
            </a:r>
            <a:endParaRPr lang="en-GB" sz="7600" b="1" spc="3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4" name="Google Shape;64;p2"/>
          <p:cNvSpPr/>
          <p:nvPr/>
        </p:nvSpPr>
        <p:spPr>
          <a:xfrm>
            <a:off x="10770768" y="5409147"/>
            <a:ext cx="78581" cy="157162"/>
          </a:xfrm>
          <a:custGeom>
            <a:avLst/>
            <a:gdLst/>
            <a:ahLst/>
            <a:cxnLst/>
            <a:rect l="l" t="t" r="r" b="b"/>
            <a:pathLst>
              <a:path w="124460" h="248920" extrusionOk="0">
                <a:moveTo>
                  <a:pt x="0" y="0"/>
                </a:moveTo>
                <a:lnTo>
                  <a:pt x="124373" y="124373"/>
                </a:lnTo>
                <a:lnTo>
                  <a:pt x="0" y="248746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" name="Google Shape;65;p2"/>
          <p:cNvSpPr/>
          <p:nvPr/>
        </p:nvSpPr>
        <p:spPr>
          <a:xfrm>
            <a:off x="10597834" y="5487728"/>
            <a:ext cx="234472" cy="45719"/>
          </a:xfrm>
          <a:custGeom>
            <a:avLst/>
            <a:gdLst/>
            <a:ahLst/>
            <a:cxnLst/>
            <a:rect l="l" t="t" r="r" b="b"/>
            <a:pathLst>
              <a:path w="410844" h="120000" extrusionOk="0">
                <a:moveTo>
                  <a:pt x="410406" y="0"/>
                </a:moveTo>
                <a:lnTo>
                  <a:pt x="0" y="0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" name="Google Shape;66;p2"/>
          <p:cNvSpPr/>
          <p:nvPr/>
        </p:nvSpPr>
        <p:spPr>
          <a:xfrm>
            <a:off x="10459361" y="5220676"/>
            <a:ext cx="533245" cy="533245"/>
          </a:xfrm>
          <a:custGeom>
            <a:avLst/>
            <a:gdLst/>
            <a:ahLst/>
            <a:cxnLst/>
            <a:rect l="l" t="t" r="r" b="b"/>
            <a:pathLst>
              <a:path w="876300" h="876300" extrusionOk="0">
                <a:moveTo>
                  <a:pt x="875711" y="437850"/>
                </a:moveTo>
                <a:lnTo>
                  <a:pt x="873142" y="485560"/>
                </a:lnTo>
                <a:lnTo>
                  <a:pt x="865612" y="531781"/>
                </a:lnTo>
                <a:lnTo>
                  <a:pt x="853389" y="576247"/>
                </a:lnTo>
                <a:lnTo>
                  <a:pt x="836739" y="618691"/>
                </a:lnTo>
                <a:lnTo>
                  <a:pt x="815931" y="658845"/>
                </a:lnTo>
                <a:lnTo>
                  <a:pt x="791230" y="696442"/>
                </a:lnTo>
                <a:lnTo>
                  <a:pt x="762905" y="731215"/>
                </a:lnTo>
                <a:lnTo>
                  <a:pt x="731222" y="762898"/>
                </a:lnTo>
                <a:lnTo>
                  <a:pt x="696448" y="791223"/>
                </a:lnTo>
                <a:lnTo>
                  <a:pt x="658850" y="815923"/>
                </a:lnTo>
                <a:lnTo>
                  <a:pt x="618697" y="836731"/>
                </a:lnTo>
                <a:lnTo>
                  <a:pt x="576254" y="853379"/>
                </a:lnTo>
                <a:lnTo>
                  <a:pt x="531789" y="865602"/>
                </a:lnTo>
                <a:lnTo>
                  <a:pt x="485569" y="873131"/>
                </a:lnTo>
                <a:lnTo>
                  <a:pt x="437861" y="875701"/>
                </a:lnTo>
                <a:lnTo>
                  <a:pt x="390151" y="873131"/>
                </a:lnTo>
                <a:lnTo>
                  <a:pt x="343929" y="865602"/>
                </a:lnTo>
                <a:lnTo>
                  <a:pt x="299462" y="853379"/>
                </a:lnTo>
                <a:lnTo>
                  <a:pt x="257018" y="836731"/>
                </a:lnTo>
                <a:lnTo>
                  <a:pt x="216863" y="815923"/>
                </a:lnTo>
                <a:lnTo>
                  <a:pt x="179265" y="791223"/>
                </a:lnTo>
                <a:lnTo>
                  <a:pt x="144490" y="762898"/>
                </a:lnTo>
                <a:lnTo>
                  <a:pt x="112807" y="731215"/>
                </a:lnTo>
                <a:lnTo>
                  <a:pt x="84481" y="696442"/>
                </a:lnTo>
                <a:lnTo>
                  <a:pt x="59780" y="658845"/>
                </a:lnTo>
                <a:lnTo>
                  <a:pt x="38971" y="618691"/>
                </a:lnTo>
                <a:lnTo>
                  <a:pt x="22322" y="576247"/>
                </a:lnTo>
                <a:lnTo>
                  <a:pt x="10099" y="531781"/>
                </a:lnTo>
                <a:lnTo>
                  <a:pt x="2569" y="485560"/>
                </a:lnTo>
                <a:lnTo>
                  <a:pt x="0" y="437850"/>
                </a:lnTo>
                <a:lnTo>
                  <a:pt x="2569" y="390140"/>
                </a:lnTo>
                <a:lnTo>
                  <a:pt x="10099" y="343919"/>
                </a:lnTo>
                <a:lnTo>
                  <a:pt x="22322" y="299453"/>
                </a:lnTo>
                <a:lnTo>
                  <a:pt x="38971" y="257009"/>
                </a:lnTo>
                <a:lnTo>
                  <a:pt x="59780" y="216855"/>
                </a:lnTo>
                <a:lnTo>
                  <a:pt x="84481" y="179258"/>
                </a:lnTo>
                <a:lnTo>
                  <a:pt x="112807" y="144485"/>
                </a:lnTo>
                <a:lnTo>
                  <a:pt x="144490" y="112802"/>
                </a:lnTo>
                <a:lnTo>
                  <a:pt x="179265" y="84477"/>
                </a:lnTo>
                <a:lnTo>
                  <a:pt x="216863" y="59777"/>
                </a:lnTo>
                <a:lnTo>
                  <a:pt x="257018" y="38970"/>
                </a:lnTo>
                <a:lnTo>
                  <a:pt x="299462" y="22321"/>
                </a:lnTo>
                <a:lnTo>
                  <a:pt x="343929" y="10098"/>
                </a:lnTo>
                <a:lnTo>
                  <a:pt x="390151" y="2569"/>
                </a:lnTo>
                <a:lnTo>
                  <a:pt x="437861" y="0"/>
                </a:lnTo>
                <a:lnTo>
                  <a:pt x="485569" y="2569"/>
                </a:lnTo>
                <a:lnTo>
                  <a:pt x="531789" y="10098"/>
                </a:lnTo>
                <a:lnTo>
                  <a:pt x="576254" y="22321"/>
                </a:lnTo>
                <a:lnTo>
                  <a:pt x="618697" y="38970"/>
                </a:lnTo>
                <a:lnTo>
                  <a:pt x="658850" y="59777"/>
                </a:lnTo>
                <a:lnTo>
                  <a:pt x="696448" y="84477"/>
                </a:lnTo>
                <a:lnTo>
                  <a:pt x="731222" y="112802"/>
                </a:lnTo>
                <a:lnTo>
                  <a:pt x="762905" y="144485"/>
                </a:lnTo>
                <a:lnTo>
                  <a:pt x="791230" y="179258"/>
                </a:lnTo>
                <a:lnTo>
                  <a:pt x="815931" y="216855"/>
                </a:lnTo>
                <a:lnTo>
                  <a:pt x="836739" y="257009"/>
                </a:lnTo>
                <a:lnTo>
                  <a:pt x="853389" y="299453"/>
                </a:lnTo>
                <a:lnTo>
                  <a:pt x="865612" y="343919"/>
                </a:lnTo>
                <a:lnTo>
                  <a:pt x="873142" y="390140"/>
                </a:lnTo>
                <a:lnTo>
                  <a:pt x="875711" y="437850"/>
                </a:lnTo>
                <a:close/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909637" y="5281871"/>
            <a:ext cx="8262937" cy="457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02</a:t>
            </a:r>
            <a:endParaRPr lang="en-GB" sz="5600" b="1" spc="3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158954" y="5179504"/>
            <a:ext cx="7812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Documento con una serie de indicaciones de marca</a:t>
            </a:r>
          </a:p>
          <a:p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y contenidos</a:t>
            </a:r>
          </a:p>
        </p:txBody>
      </p:sp>
    </p:spTree>
    <p:extLst>
      <p:ext uri="{BB962C8B-B14F-4D97-AF65-F5344CB8AC3E}">
        <p14:creationId xmlns:p14="http://schemas.microsoft.com/office/powerpoint/2010/main" val="9578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GUÍA DE ESTILO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562343B9-489A-5641-544A-196EE6DCF96E}"/>
              </a:ext>
            </a:extLst>
          </p:cNvPr>
          <p:cNvSpPr txBox="1">
            <a:spLocks/>
          </p:cNvSpPr>
          <p:nvPr/>
        </p:nvSpPr>
        <p:spPr>
          <a:xfrm>
            <a:off x="695326" y="1312050"/>
            <a:ext cx="10506074" cy="40704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2400" dirty="0">
                <a:solidFill>
                  <a:srgbClr val="D3A9F8"/>
                </a:solidFill>
                <a:latin typeface="Gilroy" pitchFamily="2" charset="77"/>
                <a:ea typeface="Gilroy Bold" charset="0"/>
                <a:cs typeface="Gilroy Bold" charset="0"/>
              </a:rPr>
              <a:t>Qué tenemos que reflejar en una guía de estilo:</a:t>
            </a:r>
          </a:p>
          <a:p>
            <a:pPr>
              <a:lnSpc>
                <a:spcPct val="100000"/>
              </a:lnSpc>
            </a:pPr>
            <a:endParaRPr lang="es-ES" sz="2400" dirty="0">
              <a:solidFill>
                <a:srgbClr val="D3A9F8"/>
              </a:solidFill>
              <a:latin typeface="Gilroy" pitchFamily="2" charset="77"/>
              <a:ea typeface="Gilroy Bold" charset="0"/>
              <a:cs typeface="Gilroy Bold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D3A9F8"/>
                </a:solidFill>
                <a:latin typeface="Gilroy" pitchFamily="2" charset="77"/>
                <a:ea typeface="Gilroy Bold" charset="0"/>
                <a:cs typeface="Gilroy Bold" charset="0"/>
              </a:rPr>
              <a:t>Identidad de marca en RRSS (como se aplica la identidad, formatos, adaptaciones, hashtags)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s-ES" sz="2400" dirty="0">
              <a:solidFill>
                <a:srgbClr val="D3A9F8"/>
              </a:solidFill>
              <a:latin typeface="Gilroy" pitchFamily="2" charset="77"/>
              <a:ea typeface="Gilroy Bold" charset="0"/>
              <a:cs typeface="Gilroy Bold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D3A9F8"/>
                </a:solidFill>
                <a:latin typeface="Gilroy" pitchFamily="2" charset="77"/>
                <a:ea typeface="Gilroy Bold" charset="0"/>
                <a:cs typeface="Gilroy Bold" charset="0"/>
              </a:rPr>
              <a:t>Tono y voz (como nos dirigimos a la comunidad)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s-ES" sz="2400" dirty="0">
              <a:solidFill>
                <a:srgbClr val="D3A9F8"/>
              </a:solidFill>
              <a:latin typeface="Gilroy" pitchFamily="2" charset="77"/>
              <a:ea typeface="Gilroy Bold" charset="0"/>
              <a:cs typeface="Gilroy Bold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D3A9F8"/>
                </a:solidFill>
                <a:latin typeface="Gilroy" pitchFamily="2" charset="77"/>
                <a:ea typeface="Gilroy Bold" charset="0"/>
                <a:cs typeface="Gilroy Bold" charset="0"/>
              </a:rPr>
              <a:t>Frecuencia e interacción (cada cuanto publicamos y como gestionamos comentarios y mensajes)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s-ES" sz="2400" dirty="0">
              <a:solidFill>
                <a:srgbClr val="D3A9F8"/>
              </a:solidFill>
              <a:latin typeface="Gilroy" pitchFamily="2" charset="77"/>
              <a:ea typeface="Gilroy Bold" charset="0"/>
              <a:cs typeface="Gilroy Bold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D3A9F8"/>
                </a:solidFill>
                <a:latin typeface="Gilroy" pitchFamily="2" charset="77"/>
                <a:ea typeface="Gilroy Bold" charset="0"/>
                <a:cs typeface="Gilroy Bold" charset="0"/>
              </a:rPr>
              <a:t>Indicaciones legales (propiedad intelectual, derechos de imagen, etc.)</a:t>
            </a:r>
          </a:p>
        </p:txBody>
      </p:sp>
    </p:spTree>
    <p:extLst>
      <p:ext uri="{BB962C8B-B14F-4D97-AF65-F5344CB8AC3E}">
        <p14:creationId xmlns:p14="http://schemas.microsoft.com/office/powerpoint/2010/main" val="67222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cxnSp>
        <p:nvCxnSpPr>
          <p:cNvPr id="25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5"/>
            <a:ext cx="5030065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/>
          <p:cNvSpPr txBox="1">
            <a:spLocks/>
          </p:cNvSpPr>
          <p:nvPr/>
        </p:nvSpPr>
        <p:spPr>
          <a:xfrm>
            <a:off x="695327" y="1158801"/>
            <a:ext cx="4562474" cy="62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D3A9F8"/>
                </a:solidFill>
                <a:latin typeface="Interstate" charset="0"/>
                <a:ea typeface="Interstate" charset="0"/>
                <a:cs typeface="Interstate" charset="0"/>
              </a:rPr>
              <a:t>LA FÁBRICA DE NAVAL</a:t>
            </a:r>
          </a:p>
        </p:txBody>
      </p:sp>
      <p:sp>
        <p:nvSpPr>
          <p:cNvPr id="15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OBJETIVOS DE LA MARCA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635DFD5-38AC-767A-A508-EE2074523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80655"/>
            <a:ext cx="54761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0B9D67D-0D1E-B4E1-5BAB-9B36551F84D2}"/>
              </a:ext>
            </a:extLst>
          </p:cNvPr>
          <p:cNvSpPr/>
          <p:nvPr/>
        </p:nvSpPr>
        <p:spPr>
          <a:xfrm>
            <a:off x="710384" y="2525381"/>
            <a:ext cx="34472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Restaurante y terraza</a:t>
            </a: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Fábrica de turrones </a:t>
            </a: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En Naval</a:t>
            </a: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  <a:hlinkClick r:id="rId5"/>
              </a:rPr>
              <a:t>https://www.instagram.com/la_fabrica_de_naval/</a:t>
            </a:r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52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GUÍA DE ESTILO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51" name="Rectángulo 50"/>
          <p:cNvSpPr/>
          <p:nvPr/>
        </p:nvSpPr>
        <p:spPr>
          <a:xfrm>
            <a:off x="710385" y="2382559"/>
            <a:ext cx="218868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Ejemplo</a:t>
            </a:r>
          </a:p>
          <a:p>
            <a:r>
              <a:rPr lang="es-ES" sz="2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guía de usos</a:t>
            </a:r>
          </a:p>
          <a:p>
            <a:r>
              <a:rPr lang="es-ES" sz="2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y estilo de la Fábrica de Naval</a:t>
            </a:r>
            <a:endParaRPr lang="es-ES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cxnSp>
        <p:nvCxnSpPr>
          <p:cNvPr id="30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7" y="6216010"/>
            <a:ext cx="5505448" cy="11717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id="{012D859B-A494-F7D4-4819-FA68DBD309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77" y="1208030"/>
            <a:ext cx="7772400" cy="439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4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/>
          <p:cNvSpPr txBox="1">
            <a:spLocks/>
          </p:cNvSpPr>
          <p:nvPr/>
        </p:nvSpPr>
        <p:spPr>
          <a:xfrm>
            <a:off x="695325" y="1158801"/>
            <a:ext cx="10191750" cy="62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D3A9F8"/>
                </a:solidFill>
                <a:latin typeface="Interstate" charset="0"/>
                <a:ea typeface="Interstate" charset="0"/>
                <a:cs typeface="Interstate" charset="0"/>
              </a:rPr>
              <a:t>PREGUNTAS PARA DETECTAR EL TONO</a:t>
            </a:r>
          </a:p>
        </p:txBody>
      </p:sp>
      <p:cxnSp>
        <p:nvCxnSpPr>
          <p:cNvPr id="1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5" name="Google Shape;182;p22">
            <a:extLst>
              <a:ext uri="{FF2B5EF4-FFF2-40B4-BE49-F238E27FC236}">
                <a16:creationId xmlns:a16="http://schemas.microsoft.com/office/drawing/2014/main" id="{AA412E49-9174-48A6-0575-E70E362170CA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TIPOS DE CONTENIDOS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sp>
        <p:nvSpPr>
          <p:cNvPr id="3" name="Google Shape;500;p47">
            <a:extLst>
              <a:ext uri="{FF2B5EF4-FFF2-40B4-BE49-F238E27FC236}">
                <a16:creationId xmlns:a16="http://schemas.microsoft.com/office/drawing/2014/main" id="{99A46E27-73EE-32EB-456E-A6F3504F0EED}"/>
              </a:ext>
            </a:extLst>
          </p:cNvPr>
          <p:cNvSpPr txBox="1"/>
          <p:nvPr/>
        </p:nvSpPr>
        <p:spPr>
          <a:xfrm>
            <a:off x="565862" y="2013307"/>
            <a:ext cx="5212086" cy="4196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Si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tu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marca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fuese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una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persona…</a:t>
            </a:r>
            <a:endParaRPr sz="1100" dirty="0">
              <a:solidFill>
                <a:schemeClr val="accent5">
                  <a:lumMod val="50000"/>
                </a:schemeClr>
              </a:solidFill>
              <a:latin typeface="Gilroy" pitchFamily="2" charset="77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– ¿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Qué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edad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tendría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? </a:t>
            </a:r>
            <a:endParaRPr sz="1100" dirty="0">
              <a:solidFill>
                <a:schemeClr val="accent5">
                  <a:lumMod val="50000"/>
                </a:schemeClr>
              </a:solidFill>
              <a:latin typeface="Gilroy" pitchFamily="2" charset="77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Marca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joven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pionera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, fresca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tendría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entre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unos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35 / 40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años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.</a:t>
            </a:r>
            <a:endParaRPr sz="1100" dirty="0">
              <a:solidFill>
                <a:schemeClr val="accent5">
                  <a:lumMod val="50000"/>
                </a:schemeClr>
              </a:solidFill>
              <a:latin typeface="Gilroy" pitchFamily="2" charset="77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 dirty="0">
              <a:solidFill>
                <a:schemeClr val="accent5">
                  <a:lumMod val="50000"/>
                </a:schemeClr>
              </a:solidFill>
              <a:latin typeface="Gilroy" pitchFamily="2" charset="77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– ¿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Cuáles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serían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sus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intereses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?</a:t>
            </a:r>
            <a:endParaRPr sz="1100" dirty="0">
              <a:solidFill>
                <a:schemeClr val="accent5">
                  <a:lumMod val="50000"/>
                </a:schemeClr>
              </a:solidFill>
              <a:latin typeface="Gilroy" pitchFamily="2" charset="77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Le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interesa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el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deporte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el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binestar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, la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naturaleza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y un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mundo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sostenible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.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También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le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gusta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la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tecnología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.</a:t>
            </a:r>
            <a:endParaRPr sz="1100" dirty="0">
              <a:solidFill>
                <a:schemeClr val="accent5">
                  <a:lumMod val="50000"/>
                </a:schemeClr>
              </a:solidFill>
              <a:latin typeface="Gilroy" pitchFamily="2" charset="77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 dirty="0">
              <a:solidFill>
                <a:schemeClr val="accent5">
                  <a:lumMod val="50000"/>
                </a:schemeClr>
              </a:solidFill>
              <a:latin typeface="Gilroy" pitchFamily="2" charset="77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– ¿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Tendría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sentido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del humor?</a:t>
            </a:r>
            <a:endParaRPr sz="1100" dirty="0">
              <a:solidFill>
                <a:schemeClr val="accent5">
                  <a:lumMod val="50000"/>
                </a:schemeClr>
              </a:solidFill>
              <a:latin typeface="Gilroy" pitchFamily="2" charset="77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Cuando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puede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mete un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chiste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... no es un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graciosillo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ni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chanante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. </a:t>
            </a:r>
            <a:endParaRPr sz="1100" dirty="0">
              <a:solidFill>
                <a:schemeClr val="accent5">
                  <a:lumMod val="50000"/>
                </a:schemeClr>
              </a:solidFill>
              <a:latin typeface="Gilroy" pitchFamily="2" charset="77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Humor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inteligente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.</a:t>
            </a:r>
            <a:endParaRPr sz="1100" dirty="0">
              <a:solidFill>
                <a:schemeClr val="accent5">
                  <a:lumMod val="50000"/>
                </a:schemeClr>
              </a:solidFill>
              <a:latin typeface="Gilroy" pitchFamily="2" charset="77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 dirty="0">
              <a:solidFill>
                <a:schemeClr val="accent5">
                  <a:lumMod val="50000"/>
                </a:schemeClr>
              </a:solidFill>
              <a:latin typeface="Gilroy" pitchFamily="2" charset="77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– ¿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Cuál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sería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su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relación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con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el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cliente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? (Un amigo, un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conocido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, un maestro, un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desconocido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).</a:t>
            </a:r>
            <a:endParaRPr sz="1100" dirty="0">
              <a:solidFill>
                <a:schemeClr val="accent5">
                  <a:lumMod val="50000"/>
                </a:schemeClr>
              </a:solidFill>
              <a:latin typeface="Gilroy" pitchFamily="2" charset="77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Sería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una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persona que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ayuda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. Es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tu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coach. </a:t>
            </a:r>
            <a:endParaRPr sz="1100" dirty="0">
              <a:solidFill>
                <a:schemeClr val="accent5">
                  <a:lumMod val="50000"/>
                </a:schemeClr>
              </a:solidFill>
              <a:latin typeface="Gilroy" pitchFamily="2" charset="77"/>
            </a:endParaRPr>
          </a:p>
        </p:txBody>
      </p:sp>
      <p:sp>
        <p:nvSpPr>
          <p:cNvPr id="7" name="Google Shape;501;p47">
            <a:extLst>
              <a:ext uri="{FF2B5EF4-FFF2-40B4-BE49-F238E27FC236}">
                <a16:creationId xmlns:a16="http://schemas.microsoft.com/office/drawing/2014/main" id="{99731DFA-F0D0-AA9F-4571-6EF2634371A9}"/>
              </a:ext>
            </a:extLst>
          </p:cNvPr>
          <p:cNvSpPr txBox="1"/>
          <p:nvPr/>
        </p:nvSpPr>
        <p:spPr>
          <a:xfrm>
            <a:off x="6414054" y="2013307"/>
            <a:ext cx="5212086" cy="4196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– ¿Con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qué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adjetivos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describiríamos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a la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marca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?</a:t>
            </a:r>
            <a:endParaRPr sz="1100" dirty="0">
              <a:solidFill>
                <a:schemeClr val="accent5">
                  <a:lumMod val="50000"/>
                </a:schemeClr>
              </a:solidFill>
              <a:latin typeface="Gilroy" pitchFamily="2" charset="77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Atemporal,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sostenible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eficaz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seguro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experimentado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profesional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amable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cercano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y natural</a:t>
            </a:r>
            <a:endParaRPr sz="1100" dirty="0">
              <a:solidFill>
                <a:schemeClr val="accent5">
                  <a:lumMod val="50000"/>
                </a:schemeClr>
              </a:solidFill>
              <a:latin typeface="Gilroy" pitchFamily="2" charset="77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 dirty="0">
              <a:solidFill>
                <a:schemeClr val="accent5">
                  <a:lumMod val="50000"/>
                </a:schemeClr>
              </a:solidFill>
              <a:latin typeface="Gilroy" pitchFamily="2" charset="77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– ¿Con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cuáles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no?</a:t>
            </a:r>
            <a:endParaRPr sz="1100" dirty="0">
              <a:solidFill>
                <a:schemeClr val="accent5">
                  <a:lumMod val="50000"/>
                </a:schemeClr>
              </a:solidFill>
              <a:latin typeface="Gilroy" pitchFamily="2" charset="77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Barato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lujoso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invasivo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sabiondo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(no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caer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en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el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sirve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para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todo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y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todo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lo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sé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)</a:t>
            </a:r>
            <a:endParaRPr sz="1100" dirty="0">
              <a:solidFill>
                <a:schemeClr val="accent5">
                  <a:lumMod val="50000"/>
                </a:schemeClr>
              </a:solidFill>
              <a:latin typeface="Gilroy" pitchFamily="2" charset="77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 dirty="0">
              <a:solidFill>
                <a:schemeClr val="accent5">
                  <a:lumMod val="50000"/>
                </a:schemeClr>
              </a:solidFill>
              <a:latin typeface="Gilroy" pitchFamily="2" charset="77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También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puedes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pensar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en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otras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marcas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que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consideres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que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comparten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la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misma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personalidad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o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una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muy</a:t>
            </a:r>
            <a:r>
              <a:rPr lang="en-US" sz="11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Gilroy" pitchFamily="2" charset="77"/>
                <a:ea typeface="Arial"/>
                <a:cs typeface="Arial"/>
                <a:sym typeface="Arial"/>
              </a:rPr>
              <a:t> similar.</a:t>
            </a:r>
            <a:endParaRPr sz="1100" dirty="0">
              <a:solidFill>
                <a:schemeClr val="accent5">
                  <a:lumMod val="50000"/>
                </a:schemeClr>
              </a:solidFill>
              <a:latin typeface="Gilro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46360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/>
          <p:cNvSpPr txBox="1">
            <a:spLocks/>
          </p:cNvSpPr>
          <p:nvPr/>
        </p:nvSpPr>
        <p:spPr>
          <a:xfrm>
            <a:off x="695325" y="1158801"/>
            <a:ext cx="10191750" cy="62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D3A9F8"/>
                </a:solidFill>
                <a:latin typeface="Interstate" charset="0"/>
                <a:ea typeface="Interstate" charset="0"/>
                <a:cs typeface="Interstate" charset="0"/>
              </a:rPr>
              <a:t>PREGUNTAS PARA DETECTAR EL TONO</a:t>
            </a:r>
          </a:p>
        </p:txBody>
      </p:sp>
      <p:cxnSp>
        <p:nvCxnSpPr>
          <p:cNvPr id="1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FB3F05B-9641-C7AC-C175-90FAA3362B3C}"/>
              </a:ext>
            </a:extLst>
          </p:cNvPr>
          <p:cNvSpPr/>
          <p:nvPr/>
        </p:nvSpPr>
        <p:spPr>
          <a:xfrm>
            <a:off x="695325" y="1979287"/>
            <a:ext cx="513397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1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Definir lenguaje</a:t>
            </a:r>
          </a:p>
          <a:p>
            <a:endParaRPr lang="es-ES_tradnl" sz="11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1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¿Hablarás en primera persona? </a:t>
            </a:r>
          </a:p>
          <a:p>
            <a:endParaRPr lang="es-ES_tradnl" sz="11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1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Si, hablando de tu a tu</a:t>
            </a:r>
          </a:p>
          <a:p>
            <a:endParaRPr lang="es-ES_tradnl" sz="11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1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"aquí tienes la solución para...."</a:t>
            </a:r>
          </a:p>
          <a:p>
            <a:endParaRPr lang="es-ES_tradnl" sz="11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1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¿Qué tipo de vocabulario emplearás? </a:t>
            </a:r>
          </a:p>
          <a:p>
            <a:endParaRPr lang="es-ES_tradnl" sz="11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1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Combinación, con respeto de tu a tu pero usando también algo técnico</a:t>
            </a:r>
          </a:p>
          <a:p>
            <a:endParaRPr lang="es-ES_tradnl" sz="11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1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Hacer una selección, aunque sea a grandes rasgos, del tipo de palabras que usarás</a:t>
            </a:r>
          </a:p>
          <a:p>
            <a:endParaRPr lang="es-ES_tradnl" sz="11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1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Informal? Serio? Técnico? Combinación?</a:t>
            </a:r>
          </a:p>
          <a:p>
            <a:endParaRPr lang="es-ES_tradnl" sz="11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1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Todo esto va a marcar la forma en que nos comunicamos con nuestros </a:t>
            </a:r>
            <a:r>
              <a:rPr lang="es-ES_tradnl" sz="11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publicos</a:t>
            </a:r>
            <a:r>
              <a:rPr lang="es-ES_tradnl" sz="11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.</a:t>
            </a:r>
          </a:p>
          <a:p>
            <a:endParaRPr lang="es-ES_tradnl" sz="11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sp>
        <p:nvSpPr>
          <p:cNvPr id="5" name="Google Shape;182;p22">
            <a:extLst>
              <a:ext uri="{FF2B5EF4-FFF2-40B4-BE49-F238E27FC236}">
                <a16:creationId xmlns:a16="http://schemas.microsoft.com/office/drawing/2014/main" id="{AA412E49-9174-48A6-0575-E70E362170CA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TIPOS DE CONTENIDOS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924110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0063" y="508992"/>
            <a:ext cx="11129962" cy="5840016"/>
          </a:xfrm>
          <a:prstGeom prst="rect">
            <a:avLst/>
          </a:prstGeom>
          <a:solidFill>
            <a:srgbClr val="17D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/>
              <a:t> </a:t>
            </a:r>
            <a:endParaRPr lang="es-ES_tradnl" dirty="0"/>
          </a:p>
        </p:txBody>
      </p:sp>
      <p:sp>
        <p:nvSpPr>
          <p:cNvPr id="9" name="Rectángulo 8"/>
          <p:cNvSpPr/>
          <p:nvPr/>
        </p:nvSpPr>
        <p:spPr>
          <a:xfrm>
            <a:off x="2158954" y="2736502"/>
            <a:ext cx="78121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800" b="1" dirty="0">
                <a:solidFill>
                  <a:srgbClr val="17385E"/>
                </a:solidFill>
                <a:latin typeface="Gilroy Bold" pitchFamily="2" charset="77"/>
                <a:ea typeface="Gilroy Bold" charset="0"/>
                <a:cs typeface="Gilroy Bold" charset="0"/>
              </a:rPr>
              <a:t>EL QUÉ, CÓMO, DÓNDE Y CUÁNDO </a:t>
            </a:r>
          </a:p>
          <a:p>
            <a:pPr algn="ctr"/>
            <a:r>
              <a:rPr lang="es-ES_tradnl" sz="28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ES LO PRIMERO ANTES DE LANZAR TUS REDES SOCIALES</a:t>
            </a:r>
          </a:p>
        </p:txBody>
      </p:sp>
    </p:spTree>
    <p:extLst>
      <p:ext uri="{BB962C8B-B14F-4D97-AF65-F5344CB8AC3E}">
        <p14:creationId xmlns:p14="http://schemas.microsoft.com/office/powerpoint/2010/main" val="2790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0063" y="508992"/>
            <a:ext cx="11129962" cy="5840016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>
                <a:solidFill>
                  <a:srgbClr val="FFC000"/>
                </a:solidFill>
              </a:rPr>
              <a:t> </a:t>
            </a:r>
            <a:endParaRPr lang="es-ES_tradnl" dirty="0">
              <a:solidFill>
                <a:srgbClr val="FFC000"/>
              </a:solidFill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909638" y="1123580"/>
            <a:ext cx="9861130" cy="198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7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DISEÑO DE</a:t>
            </a:r>
          </a:p>
          <a:p>
            <a:pPr>
              <a:lnSpc>
                <a:spcPct val="100000"/>
              </a:lnSpc>
            </a:pPr>
            <a:r>
              <a:rPr lang="es-ES" sz="7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ACCIONES</a:t>
            </a:r>
            <a:endParaRPr lang="en-US" sz="7600" b="1" spc="3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4" name="Google Shape;64;p2"/>
          <p:cNvSpPr/>
          <p:nvPr/>
        </p:nvSpPr>
        <p:spPr>
          <a:xfrm>
            <a:off x="10770768" y="5409147"/>
            <a:ext cx="78581" cy="157162"/>
          </a:xfrm>
          <a:custGeom>
            <a:avLst/>
            <a:gdLst/>
            <a:ahLst/>
            <a:cxnLst/>
            <a:rect l="l" t="t" r="r" b="b"/>
            <a:pathLst>
              <a:path w="124460" h="248920" extrusionOk="0">
                <a:moveTo>
                  <a:pt x="0" y="0"/>
                </a:moveTo>
                <a:lnTo>
                  <a:pt x="124373" y="124373"/>
                </a:lnTo>
                <a:lnTo>
                  <a:pt x="0" y="248746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" name="Google Shape;65;p2"/>
          <p:cNvSpPr/>
          <p:nvPr/>
        </p:nvSpPr>
        <p:spPr>
          <a:xfrm>
            <a:off x="10597834" y="5487728"/>
            <a:ext cx="234472" cy="45719"/>
          </a:xfrm>
          <a:custGeom>
            <a:avLst/>
            <a:gdLst/>
            <a:ahLst/>
            <a:cxnLst/>
            <a:rect l="l" t="t" r="r" b="b"/>
            <a:pathLst>
              <a:path w="410844" h="120000" extrusionOk="0">
                <a:moveTo>
                  <a:pt x="410406" y="0"/>
                </a:moveTo>
                <a:lnTo>
                  <a:pt x="0" y="0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" name="Google Shape;66;p2"/>
          <p:cNvSpPr/>
          <p:nvPr/>
        </p:nvSpPr>
        <p:spPr>
          <a:xfrm>
            <a:off x="10459361" y="5220676"/>
            <a:ext cx="533245" cy="533245"/>
          </a:xfrm>
          <a:custGeom>
            <a:avLst/>
            <a:gdLst/>
            <a:ahLst/>
            <a:cxnLst/>
            <a:rect l="l" t="t" r="r" b="b"/>
            <a:pathLst>
              <a:path w="876300" h="876300" extrusionOk="0">
                <a:moveTo>
                  <a:pt x="875711" y="437850"/>
                </a:moveTo>
                <a:lnTo>
                  <a:pt x="873142" y="485560"/>
                </a:lnTo>
                <a:lnTo>
                  <a:pt x="865612" y="531781"/>
                </a:lnTo>
                <a:lnTo>
                  <a:pt x="853389" y="576247"/>
                </a:lnTo>
                <a:lnTo>
                  <a:pt x="836739" y="618691"/>
                </a:lnTo>
                <a:lnTo>
                  <a:pt x="815931" y="658845"/>
                </a:lnTo>
                <a:lnTo>
                  <a:pt x="791230" y="696442"/>
                </a:lnTo>
                <a:lnTo>
                  <a:pt x="762905" y="731215"/>
                </a:lnTo>
                <a:lnTo>
                  <a:pt x="731222" y="762898"/>
                </a:lnTo>
                <a:lnTo>
                  <a:pt x="696448" y="791223"/>
                </a:lnTo>
                <a:lnTo>
                  <a:pt x="658850" y="815923"/>
                </a:lnTo>
                <a:lnTo>
                  <a:pt x="618697" y="836731"/>
                </a:lnTo>
                <a:lnTo>
                  <a:pt x="576254" y="853379"/>
                </a:lnTo>
                <a:lnTo>
                  <a:pt x="531789" y="865602"/>
                </a:lnTo>
                <a:lnTo>
                  <a:pt x="485569" y="873131"/>
                </a:lnTo>
                <a:lnTo>
                  <a:pt x="437861" y="875701"/>
                </a:lnTo>
                <a:lnTo>
                  <a:pt x="390151" y="873131"/>
                </a:lnTo>
                <a:lnTo>
                  <a:pt x="343929" y="865602"/>
                </a:lnTo>
                <a:lnTo>
                  <a:pt x="299462" y="853379"/>
                </a:lnTo>
                <a:lnTo>
                  <a:pt x="257018" y="836731"/>
                </a:lnTo>
                <a:lnTo>
                  <a:pt x="216863" y="815923"/>
                </a:lnTo>
                <a:lnTo>
                  <a:pt x="179265" y="791223"/>
                </a:lnTo>
                <a:lnTo>
                  <a:pt x="144490" y="762898"/>
                </a:lnTo>
                <a:lnTo>
                  <a:pt x="112807" y="731215"/>
                </a:lnTo>
                <a:lnTo>
                  <a:pt x="84481" y="696442"/>
                </a:lnTo>
                <a:lnTo>
                  <a:pt x="59780" y="658845"/>
                </a:lnTo>
                <a:lnTo>
                  <a:pt x="38971" y="618691"/>
                </a:lnTo>
                <a:lnTo>
                  <a:pt x="22322" y="576247"/>
                </a:lnTo>
                <a:lnTo>
                  <a:pt x="10099" y="531781"/>
                </a:lnTo>
                <a:lnTo>
                  <a:pt x="2569" y="485560"/>
                </a:lnTo>
                <a:lnTo>
                  <a:pt x="0" y="437850"/>
                </a:lnTo>
                <a:lnTo>
                  <a:pt x="2569" y="390140"/>
                </a:lnTo>
                <a:lnTo>
                  <a:pt x="10099" y="343919"/>
                </a:lnTo>
                <a:lnTo>
                  <a:pt x="22322" y="299453"/>
                </a:lnTo>
                <a:lnTo>
                  <a:pt x="38971" y="257009"/>
                </a:lnTo>
                <a:lnTo>
                  <a:pt x="59780" y="216855"/>
                </a:lnTo>
                <a:lnTo>
                  <a:pt x="84481" y="179258"/>
                </a:lnTo>
                <a:lnTo>
                  <a:pt x="112807" y="144485"/>
                </a:lnTo>
                <a:lnTo>
                  <a:pt x="144490" y="112802"/>
                </a:lnTo>
                <a:lnTo>
                  <a:pt x="179265" y="84477"/>
                </a:lnTo>
                <a:lnTo>
                  <a:pt x="216863" y="59777"/>
                </a:lnTo>
                <a:lnTo>
                  <a:pt x="257018" y="38970"/>
                </a:lnTo>
                <a:lnTo>
                  <a:pt x="299462" y="22321"/>
                </a:lnTo>
                <a:lnTo>
                  <a:pt x="343929" y="10098"/>
                </a:lnTo>
                <a:lnTo>
                  <a:pt x="390151" y="2569"/>
                </a:lnTo>
                <a:lnTo>
                  <a:pt x="437861" y="0"/>
                </a:lnTo>
                <a:lnTo>
                  <a:pt x="485569" y="2569"/>
                </a:lnTo>
                <a:lnTo>
                  <a:pt x="531789" y="10098"/>
                </a:lnTo>
                <a:lnTo>
                  <a:pt x="576254" y="22321"/>
                </a:lnTo>
                <a:lnTo>
                  <a:pt x="618697" y="38970"/>
                </a:lnTo>
                <a:lnTo>
                  <a:pt x="658850" y="59777"/>
                </a:lnTo>
                <a:lnTo>
                  <a:pt x="696448" y="84477"/>
                </a:lnTo>
                <a:lnTo>
                  <a:pt x="731222" y="112802"/>
                </a:lnTo>
                <a:lnTo>
                  <a:pt x="762905" y="144485"/>
                </a:lnTo>
                <a:lnTo>
                  <a:pt x="791230" y="179258"/>
                </a:lnTo>
                <a:lnTo>
                  <a:pt x="815931" y="216855"/>
                </a:lnTo>
                <a:lnTo>
                  <a:pt x="836739" y="257009"/>
                </a:lnTo>
                <a:lnTo>
                  <a:pt x="853389" y="299453"/>
                </a:lnTo>
                <a:lnTo>
                  <a:pt x="865612" y="343919"/>
                </a:lnTo>
                <a:lnTo>
                  <a:pt x="873142" y="390140"/>
                </a:lnTo>
                <a:lnTo>
                  <a:pt x="875711" y="437850"/>
                </a:lnTo>
                <a:close/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909637" y="5281871"/>
            <a:ext cx="8262937" cy="457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03</a:t>
            </a:r>
            <a:endParaRPr lang="en-GB" sz="5600" b="1" spc="3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158954" y="5179504"/>
            <a:ext cx="7812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Estas son las acciones que pueden ayudarte a aumentar la visibilidad de servicios, comunicaciones y campañas</a:t>
            </a:r>
          </a:p>
        </p:txBody>
      </p:sp>
    </p:spTree>
    <p:extLst>
      <p:ext uri="{BB962C8B-B14F-4D97-AF65-F5344CB8AC3E}">
        <p14:creationId xmlns:p14="http://schemas.microsoft.com/office/powerpoint/2010/main" val="194240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03. DISEÑO DE ACCIONES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6" y="1964893"/>
            <a:ext cx="8978610" cy="29282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000" b="1" spc="300" dirty="0">
                <a:solidFill>
                  <a:srgbClr val="FFD579"/>
                </a:solidFill>
                <a:latin typeface="Gilroy Bold" charset="0"/>
                <a:ea typeface="Gilroy Bold" charset="0"/>
                <a:cs typeface="Gilroy Bold" charset="0"/>
              </a:rPr>
              <a:t>Estas acciones deben responder a los objetivos y estrategias establecidos previamente.</a:t>
            </a:r>
          </a:p>
          <a:p>
            <a:pPr>
              <a:lnSpc>
                <a:spcPct val="100000"/>
              </a:lnSpc>
            </a:pPr>
            <a:endParaRPr lang="es-ES" sz="3000" b="1" spc="300" dirty="0">
              <a:solidFill>
                <a:srgbClr val="FFD579"/>
              </a:solidFill>
              <a:latin typeface="Gilroy Bold" charset="0"/>
              <a:ea typeface="Gilroy Bold" charset="0"/>
              <a:cs typeface="Gilroy Bold" charset="0"/>
            </a:endParaRPr>
          </a:p>
          <a:p>
            <a:pPr>
              <a:lnSpc>
                <a:spcPct val="100000"/>
              </a:lnSpc>
            </a:pPr>
            <a:r>
              <a:rPr lang="es-ES" sz="3000" b="1" spc="300" dirty="0">
                <a:solidFill>
                  <a:srgbClr val="FFD579"/>
                </a:solidFill>
                <a:latin typeface="Gilroy Bold" charset="0"/>
                <a:ea typeface="Gilroy Bold" charset="0"/>
                <a:cs typeface="Gilroy Bold" charset="0"/>
              </a:rPr>
              <a:t>Debemos tener en cuenta los recursos disponibles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8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6" y="2690403"/>
            <a:ext cx="9217601" cy="14937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000" b="1" spc="300" dirty="0">
                <a:solidFill>
                  <a:srgbClr val="FFD579"/>
                </a:solidFill>
                <a:latin typeface="Gilroy Bold" charset="0"/>
                <a:ea typeface="Gilroy Bold" charset="0"/>
                <a:cs typeface="Gilroy Bold" charset="0"/>
              </a:rPr>
              <a:t>Es importante estar atentos a lo que hacen también otras marcas del sector para inspirarnos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  <p:sp>
        <p:nvSpPr>
          <p:cNvPr id="2" name="Google Shape;182;p22">
            <a:extLst>
              <a:ext uri="{FF2B5EF4-FFF2-40B4-BE49-F238E27FC236}">
                <a16:creationId xmlns:a16="http://schemas.microsoft.com/office/drawing/2014/main" id="{580CEC1B-22D4-51D2-5DAB-AA2289F76344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03. DISEÑO DE ACCIONES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191364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03. DISEÑO DE ACCIONES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cxnSp>
        <p:nvCxnSpPr>
          <p:cNvPr id="25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695325" y="1989921"/>
            <a:ext cx="5400675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La más conocida</a:t>
            </a: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Las mejores plataformas para llevarlos a cabo son Instagram y Twitter</a:t>
            </a: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Es muy útil responder a estas preguntas y elegir el formato de sorteo más adecuado para mi objetivo.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¿Quiero conseguir más masa social?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¿Quiero aumentar la visibilidad del producto o perfil?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¿Quiero conseguir leads y fidelizar a mi audiencia?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3BBBBDA-D60F-76BE-D96B-E6E50ECD8736}"/>
              </a:ext>
            </a:extLst>
          </p:cNvPr>
          <p:cNvSpPr txBox="1">
            <a:spLocks/>
          </p:cNvSpPr>
          <p:nvPr/>
        </p:nvSpPr>
        <p:spPr>
          <a:xfrm>
            <a:off x="695325" y="1158801"/>
            <a:ext cx="4915765" cy="62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chemeClr val="accent4">
                    <a:lumMod val="60000"/>
                    <a:lumOff val="40000"/>
                  </a:schemeClr>
                </a:solidFill>
                <a:latin typeface="Interstate" charset="0"/>
                <a:ea typeface="Interstate" charset="0"/>
                <a:cs typeface="Interstate" charset="0"/>
              </a:rPr>
              <a:t>SORTEOS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8F81480-964B-4C3B-41B8-DBC809487F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863" y="1002261"/>
            <a:ext cx="2940690" cy="29333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437CA5C-BB6A-4636-7867-CFB141F66C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863" y="1002261"/>
            <a:ext cx="2940690" cy="293335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FD0C9-4060-37A9-E24E-D511102977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755" y="2855945"/>
            <a:ext cx="2940689" cy="29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2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cxnSp>
        <p:nvCxnSpPr>
          <p:cNvPr id="25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695325" y="1989921"/>
            <a:ext cx="421957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Herramienta de resolución </a:t>
            </a:r>
          </a:p>
          <a:p>
            <a:r>
              <a:rPr lang="es-ES_tradnl" sz="2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de sorteos</a:t>
            </a: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La más intuitiva, sencilla y gratuita</a:t>
            </a: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  <a:hlinkClick r:id="rId5"/>
              </a:rPr>
              <a:t>https://app-sorteos.com/es</a:t>
            </a:r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3BBBBDA-D60F-76BE-D96B-E6E50ECD8736}"/>
              </a:ext>
            </a:extLst>
          </p:cNvPr>
          <p:cNvSpPr txBox="1">
            <a:spLocks/>
          </p:cNvSpPr>
          <p:nvPr/>
        </p:nvSpPr>
        <p:spPr>
          <a:xfrm>
            <a:off x="695325" y="1158801"/>
            <a:ext cx="4915765" cy="62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chemeClr val="accent4">
                    <a:lumMod val="60000"/>
                    <a:lumOff val="40000"/>
                  </a:schemeClr>
                </a:solidFill>
                <a:latin typeface="Interstate" charset="0"/>
                <a:ea typeface="Interstate" charset="0"/>
                <a:cs typeface="Interstate" charset="0"/>
              </a:rPr>
              <a:t>SORTEOS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582DBC2-1062-88CF-0322-99CF9243CF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371" y="1706250"/>
            <a:ext cx="6380508" cy="3226616"/>
          </a:xfrm>
          <a:prstGeom prst="rect">
            <a:avLst/>
          </a:prstGeom>
        </p:spPr>
      </p:pic>
      <p:sp>
        <p:nvSpPr>
          <p:cNvPr id="6" name="Google Shape;182;p22">
            <a:extLst>
              <a:ext uri="{FF2B5EF4-FFF2-40B4-BE49-F238E27FC236}">
                <a16:creationId xmlns:a16="http://schemas.microsoft.com/office/drawing/2014/main" id="{3A3B5E42-4119-0D51-C075-823D724FF0C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03. DISEÑO DE ACCIONES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567522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cxnSp>
        <p:nvCxnSpPr>
          <p:cNvPr id="25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695326" y="1989921"/>
            <a:ext cx="354416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Herramienta de resolución </a:t>
            </a:r>
          </a:p>
          <a:p>
            <a:r>
              <a:rPr lang="es-ES_tradnl" sz="2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de sorteos</a:t>
            </a: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Una plataforma de pago para resolver sorteos, pero también en la que podemos crear concursos y dinámicas diferentes.</a:t>
            </a: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  <a:hlinkClick r:id="rId5"/>
              </a:rPr>
              <a:t>https://www.easypromosapp.com/es/</a:t>
            </a:r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3BBBBDA-D60F-76BE-D96B-E6E50ECD8736}"/>
              </a:ext>
            </a:extLst>
          </p:cNvPr>
          <p:cNvSpPr txBox="1">
            <a:spLocks/>
          </p:cNvSpPr>
          <p:nvPr/>
        </p:nvSpPr>
        <p:spPr>
          <a:xfrm>
            <a:off x="695325" y="1158801"/>
            <a:ext cx="4915765" cy="62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chemeClr val="accent4">
                    <a:lumMod val="60000"/>
                    <a:lumOff val="40000"/>
                  </a:schemeClr>
                </a:solidFill>
                <a:latin typeface="Interstate" charset="0"/>
                <a:ea typeface="Interstate" charset="0"/>
                <a:cs typeface="Interstate" charset="0"/>
              </a:rPr>
              <a:t>SORTEOS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3BDF22E-747F-BA43-F50F-EE219B785D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428" y="1574026"/>
            <a:ext cx="7128164" cy="3592146"/>
          </a:xfrm>
          <a:prstGeom prst="rect">
            <a:avLst/>
          </a:prstGeom>
        </p:spPr>
      </p:pic>
      <p:sp>
        <p:nvSpPr>
          <p:cNvPr id="6" name="Google Shape;182;p22">
            <a:extLst>
              <a:ext uri="{FF2B5EF4-FFF2-40B4-BE49-F238E27FC236}">
                <a16:creationId xmlns:a16="http://schemas.microsoft.com/office/drawing/2014/main" id="{AE04910D-7FF8-9129-0BBA-684709A2F04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03. DISEÑO DE ACCIONES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787417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cxnSp>
        <p:nvCxnSpPr>
          <p:cNvPr id="25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695326" y="1989921"/>
            <a:ext cx="35441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Busca sinergias y </a:t>
            </a:r>
            <a:r>
              <a:rPr lang="es-ES_tradnl" sz="16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cobrandings</a:t>
            </a:r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 con otras empresas con las que compartes valores e intereses.</a:t>
            </a: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b="1" dirty="0">
                <a:solidFill>
                  <a:srgbClr val="17385E"/>
                </a:solidFill>
                <a:latin typeface="Gilroy SemiBold" pitchFamily="2" charset="77"/>
                <a:ea typeface="Gilroy Bold" charset="0"/>
                <a:cs typeface="Gilroy Bold" charset="0"/>
              </a:rPr>
              <a:t>Somport </a:t>
            </a:r>
            <a:r>
              <a:rPr lang="es-ES_tradnl" sz="1600" b="1" dirty="0" err="1">
                <a:solidFill>
                  <a:srgbClr val="17385E"/>
                </a:solidFill>
                <a:latin typeface="Gilroy SemiBold" pitchFamily="2" charset="77"/>
                <a:ea typeface="Gilroy Bold" charset="0"/>
                <a:cs typeface="Gilroy Bold" charset="0"/>
              </a:rPr>
              <a:t>Caravaning</a:t>
            </a:r>
            <a:endParaRPr lang="es-ES_tradnl" sz="1600" b="1" dirty="0">
              <a:solidFill>
                <a:srgbClr val="17385E"/>
              </a:solidFill>
              <a:latin typeface="Gilroy SemiBold" pitchFamily="2" charset="77"/>
              <a:ea typeface="Gilroy Bold" charset="0"/>
              <a:cs typeface="Gilroy Bold" charset="0"/>
            </a:endParaRP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  <a:hlinkClick r:id="rId5"/>
              </a:rPr>
              <a:t>https://www.instagram.com/p/CoKOJtWoV4A/?utm_source=ig_web_copy_link&amp;igshid=MzRlODBiNWFlZA==</a:t>
            </a:r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3BBBBDA-D60F-76BE-D96B-E6E50ECD8736}"/>
              </a:ext>
            </a:extLst>
          </p:cNvPr>
          <p:cNvSpPr txBox="1">
            <a:spLocks/>
          </p:cNvSpPr>
          <p:nvPr/>
        </p:nvSpPr>
        <p:spPr>
          <a:xfrm>
            <a:off x="695325" y="1158801"/>
            <a:ext cx="4915765" cy="62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chemeClr val="accent4">
                    <a:lumMod val="60000"/>
                    <a:lumOff val="40000"/>
                  </a:schemeClr>
                </a:solidFill>
                <a:latin typeface="Interstate" charset="0"/>
                <a:ea typeface="Interstate" charset="0"/>
                <a:cs typeface="Interstate" charset="0"/>
              </a:rPr>
              <a:t>COBRANDING</a:t>
            </a:r>
          </a:p>
        </p:txBody>
      </p:sp>
      <p:sp>
        <p:nvSpPr>
          <p:cNvPr id="2" name="Google Shape;182;p22">
            <a:extLst>
              <a:ext uri="{FF2B5EF4-FFF2-40B4-BE49-F238E27FC236}">
                <a16:creationId xmlns:a16="http://schemas.microsoft.com/office/drawing/2014/main" id="{59EE21FA-E38D-3F1E-B210-2879CCB13E8F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03. DISEÑO DE ACCIONES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4E93EFB-E60A-9B35-85EE-AB47DEC8F8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862" y="1529195"/>
            <a:ext cx="5959986" cy="379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38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cxnSp>
        <p:nvCxnSpPr>
          <p:cNvPr id="25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27727"/>
            <a:ext cx="5643129" cy="0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695326" y="1989921"/>
            <a:ext cx="35441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b="1" dirty="0" err="1">
                <a:solidFill>
                  <a:srgbClr val="17385E"/>
                </a:solidFill>
                <a:latin typeface="Gilroy Bold" charset="0"/>
                <a:ea typeface="Gilroy Bold" charset="0"/>
                <a:cs typeface="Gilroy Bold" charset="0"/>
              </a:rPr>
              <a:t>Peinsurtech</a:t>
            </a:r>
            <a:endParaRPr lang="es-ES_tradnl" sz="1600" b="1" dirty="0">
              <a:solidFill>
                <a:srgbClr val="17385E"/>
              </a:solidFill>
              <a:latin typeface="Gilroy Bold" charset="0"/>
              <a:ea typeface="Gilroy Bold" charset="0"/>
              <a:cs typeface="Gilroy Bold" charset="0"/>
            </a:endParaRP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  <a:hlinkClick r:id="rId4"/>
              </a:rPr>
              <a:t>https://www.instagram.com/peinsurtechseguros/</a:t>
            </a:r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3BBBBDA-D60F-76BE-D96B-E6E50ECD8736}"/>
              </a:ext>
            </a:extLst>
          </p:cNvPr>
          <p:cNvSpPr txBox="1">
            <a:spLocks/>
          </p:cNvSpPr>
          <p:nvPr/>
        </p:nvSpPr>
        <p:spPr>
          <a:xfrm>
            <a:off x="695325" y="1158801"/>
            <a:ext cx="4915765" cy="62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chemeClr val="accent4">
                    <a:lumMod val="60000"/>
                    <a:lumOff val="40000"/>
                  </a:schemeClr>
                </a:solidFill>
                <a:latin typeface="Interstate" charset="0"/>
                <a:ea typeface="Interstate" charset="0"/>
                <a:cs typeface="Interstate" charset="0"/>
              </a:rPr>
              <a:t>COBRANDING</a:t>
            </a:r>
          </a:p>
        </p:txBody>
      </p:sp>
      <p:sp>
        <p:nvSpPr>
          <p:cNvPr id="2" name="Google Shape;182;p22">
            <a:extLst>
              <a:ext uri="{FF2B5EF4-FFF2-40B4-BE49-F238E27FC236}">
                <a16:creationId xmlns:a16="http://schemas.microsoft.com/office/drawing/2014/main" id="{59EE21FA-E38D-3F1E-B210-2879CCB13E8F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03. DISEÑO DE ACCIONES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D01CB21-CBB7-D51A-06AD-104141155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75" y="1070264"/>
            <a:ext cx="5328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99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695326" y="1989921"/>
            <a:ext cx="354416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Si realmente quieres visibilizar algo, apuesta por ellos. </a:t>
            </a: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Empecemos por los </a:t>
            </a:r>
            <a:r>
              <a:rPr lang="es-ES_tradnl" sz="16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microinfluencers</a:t>
            </a:r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 de la zona, y ya llegaremos a María Pombo </a:t>
            </a: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  <a:hlinkClick r:id="rId4"/>
              </a:rPr>
              <a:t>https://www.tiktok.com/@maria_romeo12/video/7312031671396748577?_r=1&amp;_t=8iKyyneqQ89</a:t>
            </a:r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  <a:hlinkClick r:id="rId5"/>
              </a:rPr>
              <a:t>https://www.instagram.com/reel/C0xI_yhIapr/?utm_source=ig_web_copy_link&amp;igshid=MzRlODBiNWFlZA%3D%3D</a:t>
            </a:r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3BBBBDA-D60F-76BE-D96B-E6E50ECD8736}"/>
              </a:ext>
            </a:extLst>
          </p:cNvPr>
          <p:cNvSpPr txBox="1">
            <a:spLocks/>
          </p:cNvSpPr>
          <p:nvPr/>
        </p:nvSpPr>
        <p:spPr>
          <a:xfrm>
            <a:off x="695325" y="1158801"/>
            <a:ext cx="4915765" cy="62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chemeClr val="accent4">
                    <a:lumMod val="60000"/>
                    <a:lumOff val="40000"/>
                  </a:schemeClr>
                </a:solidFill>
                <a:latin typeface="Interstate" charset="0"/>
                <a:ea typeface="Interstate" charset="0"/>
                <a:cs typeface="Interstate" charset="0"/>
              </a:rPr>
              <a:t>INFLUENCERS</a:t>
            </a:r>
          </a:p>
        </p:txBody>
      </p:sp>
      <p:sp>
        <p:nvSpPr>
          <p:cNvPr id="2" name="Google Shape;182;p22">
            <a:extLst>
              <a:ext uri="{FF2B5EF4-FFF2-40B4-BE49-F238E27FC236}">
                <a16:creationId xmlns:a16="http://schemas.microsoft.com/office/drawing/2014/main" id="{59EE21FA-E38D-3F1E-B210-2879CCB13E8F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03. DISEÑO DE ACCIONES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D647E7C-D149-9696-2C60-8CA991A00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713" y="1288211"/>
            <a:ext cx="4709073" cy="307848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6E0D5AE-81E7-AA16-3F1B-744223A78F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879" y="2477593"/>
            <a:ext cx="3943795" cy="3489078"/>
          </a:xfrm>
          <a:prstGeom prst="rect">
            <a:avLst/>
          </a:prstGeom>
        </p:spPr>
      </p:pic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4EA38C6E-3017-9437-76F0-A42CDF7651B0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00E4E1AC-23FC-E4D1-7B51-0398593736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66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695325" y="1989921"/>
            <a:ext cx="388706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Y además de en redes sociales, puedes amplificar la difusión de todas estas acciones en:</a:t>
            </a: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Email Marketing - Envío de emails masivos a tus BBDD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Comunidades afines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Anuncios (</a:t>
            </a:r>
            <a:r>
              <a:rPr lang="es-ES_tradnl" sz="16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paid</a:t>
            </a:r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 media)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Marketing 'callejero' (</a:t>
            </a:r>
            <a:r>
              <a:rPr lang="es-ES_tradnl" sz="16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street</a:t>
            </a:r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 marketing) o en el punto de venta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Establecer un plan de medios de comunicación: TV, radio, prensa digital e impresa generalista o especializada...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3BBBBDA-D60F-76BE-D96B-E6E50ECD8736}"/>
              </a:ext>
            </a:extLst>
          </p:cNvPr>
          <p:cNvSpPr txBox="1">
            <a:spLocks/>
          </p:cNvSpPr>
          <p:nvPr/>
        </p:nvSpPr>
        <p:spPr>
          <a:xfrm>
            <a:off x="695325" y="1158801"/>
            <a:ext cx="4915765" cy="62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chemeClr val="accent4">
                    <a:lumMod val="60000"/>
                    <a:lumOff val="40000"/>
                  </a:schemeClr>
                </a:solidFill>
                <a:latin typeface="Interstate" charset="0"/>
                <a:ea typeface="Interstate" charset="0"/>
                <a:cs typeface="Interstate" charset="0"/>
              </a:rPr>
              <a:t>OTRAS ACCIONES</a:t>
            </a:r>
          </a:p>
        </p:txBody>
      </p:sp>
      <p:sp>
        <p:nvSpPr>
          <p:cNvPr id="2" name="Google Shape;182;p22">
            <a:extLst>
              <a:ext uri="{FF2B5EF4-FFF2-40B4-BE49-F238E27FC236}">
                <a16:creationId xmlns:a16="http://schemas.microsoft.com/office/drawing/2014/main" id="{59EE21FA-E38D-3F1E-B210-2879CCB13E8F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03. DISEÑO DE ACCIONES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1" name="Straight Connector 31">
            <a:extLst>
              <a:ext uri="{FF2B5EF4-FFF2-40B4-BE49-F238E27FC236}">
                <a16:creationId xmlns:a16="http://schemas.microsoft.com/office/drawing/2014/main" id="{DD57C873-762F-7ED7-6ECB-FE388EE402ED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id="{AEBDD5F7-D39D-E4DA-F0A4-70728E0BBD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3CCD547-F135-32B5-312D-E6184B63FF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541" y="2439318"/>
            <a:ext cx="3137614" cy="175706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C22885F-0FED-E886-A8B5-295208FEA3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81" y="1436987"/>
            <a:ext cx="3121711" cy="1880863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768BCD3F-DB94-1FB1-1026-3CE16BDB61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048" y="4290723"/>
            <a:ext cx="4976334" cy="148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8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0063" y="508992"/>
            <a:ext cx="11129962" cy="5840016"/>
          </a:xfrm>
          <a:prstGeom prst="rect">
            <a:avLst/>
          </a:prstGeom>
          <a:solidFill>
            <a:srgbClr val="17D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/>
              <a:t> </a:t>
            </a:r>
            <a:endParaRPr lang="es-ES_tradnl" dirty="0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909638" y="1123580"/>
            <a:ext cx="9391650" cy="19875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TIPOS DE</a:t>
            </a:r>
          </a:p>
          <a:p>
            <a:pPr>
              <a:lnSpc>
                <a:spcPct val="100000"/>
              </a:lnSpc>
            </a:pPr>
            <a:r>
              <a:rPr lang="en-US" sz="7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CONTENIDOS</a:t>
            </a:r>
            <a:endParaRPr lang="en-GB" sz="7600" b="1" spc="3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4" name="Google Shape;64;p2"/>
          <p:cNvSpPr/>
          <p:nvPr/>
        </p:nvSpPr>
        <p:spPr>
          <a:xfrm>
            <a:off x="10770768" y="5409147"/>
            <a:ext cx="78581" cy="157162"/>
          </a:xfrm>
          <a:custGeom>
            <a:avLst/>
            <a:gdLst/>
            <a:ahLst/>
            <a:cxnLst/>
            <a:rect l="l" t="t" r="r" b="b"/>
            <a:pathLst>
              <a:path w="124460" h="248920" extrusionOk="0">
                <a:moveTo>
                  <a:pt x="0" y="0"/>
                </a:moveTo>
                <a:lnTo>
                  <a:pt x="124373" y="124373"/>
                </a:lnTo>
                <a:lnTo>
                  <a:pt x="0" y="248746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" name="Google Shape;65;p2"/>
          <p:cNvSpPr/>
          <p:nvPr/>
        </p:nvSpPr>
        <p:spPr>
          <a:xfrm>
            <a:off x="10597834" y="5487728"/>
            <a:ext cx="234472" cy="45719"/>
          </a:xfrm>
          <a:custGeom>
            <a:avLst/>
            <a:gdLst/>
            <a:ahLst/>
            <a:cxnLst/>
            <a:rect l="l" t="t" r="r" b="b"/>
            <a:pathLst>
              <a:path w="410844" h="120000" extrusionOk="0">
                <a:moveTo>
                  <a:pt x="410406" y="0"/>
                </a:moveTo>
                <a:lnTo>
                  <a:pt x="0" y="0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" name="Google Shape;66;p2"/>
          <p:cNvSpPr/>
          <p:nvPr/>
        </p:nvSpPr>
        <p:spPr>
          <a:xfrm>
            <a:off x="10459361" y="5220676"/>
            <a:ext cx="533245" cy="533245"/>
          </a:xfrm>
          <a:custGeom>
            <a:avLst/>
            <a:gdLst/>
            <a:ahLst/>
            <a:cxnLst/>
            <a:rect l="l" t="t" r="r" b="b"/>
            <a:pathLst>
              <a:path w="876300" h="876300" extrusionOk="0">
                <a:moveTo>
                  <a:pt x="875711" y="437850"/>
                </a:moveTo>
                <a:lnTo>
                  <a:pt x="873142" y="485560"/>
                </a:lnTo>
                <a:lnTo>
                  <a:pt x="865612" y="531781"/>
                </a:lnTo>
                <a:lnTo>
                  <a:pt x="853389" y="576247"/>
                </a:lnTo>
                <a:lnTo>
                  <a:pt x="836739" y="618691"/>
                </a:lnTo>
                <a:lnTo>
                  <a:pt x="815931" y="658845"/>
                </a:lnTo>
                <a:lnTo>
                  <a:pt x="791230" y="696442"/>
                </a:lnTo>
                <a:lnTo>
                  <a:pt x="762905" y="731215"/>
                </a:lnTo>
                <a:lnTo>
                  <a:pt x="731222" y="762898"/>
                </a:lnTo>
                <a:lnTo>
                  <a:pt x="696448" y="791223"/>
                </a:lnTo>
                <a:lnTo>
                  <a:pt x="658850" y="815923"/>
                </a:lnTo>
                <a:lnTo>
                  <a:pt x="618697" y="836731"/>
                </a:lnTo>
                <a:lnTo>
                  <a:pt x="576254" y="853379"/>
                </a:lnTo>
                <a:lnTo>
                  <a:pt x="531789" y="865602"/>
                </a:lnTo>
                <a:lnTo>
                  <a:pt x="485569" y="873131"/>
                </a:lnTo>
                <a:lnTo>
                  <a:pt x="437861" y="875701"/>
                </a:lnTo>
                <a:lnTo>
                  <a:pt x="390151" y="873131"/>
                </a:lnTo>
                <a:lnTo>
                  <a:pt x="343929" y="865602"/>
                </a:lnTo>
                <a:lnTo>
                  <a:pt x="299462" y="853379"/>
                </a:lnTo>
                <a:lnTo>
                  <a:pt x="257018" y="836731"/>
                </a:lnTo>
                <a:lnTo>
                  <a:pt x="216863" y="815923"/>
                </a:lnTo>
                <a:lnTo>
                  <a:pt x="179265" y="791223"/>
                </a:lnTo>
                <a:lnTo>
                  <a:pt x="144490" y="762898"/>
                </a:lnTo>
                <a:lnTo>
                  <a:pt x="112807" y="731215"/>
                </a:lnTo>
                <a:lnTo>
                  <a:pt x="84481" y="696442"/>
                </a:lnTo>
                <a:lnTo>
                  <a:pt x="59780" y="658845"/>
                </a:lnTo>
                <a:lnTo>
                  <a:pt x="38971" y="618691"/>
                </a:lnTo>
                <a:lnTo>
                  <a:pt x="22322" y="576247"/>
                </a:lnTo>
                <a:lnTo>
                  <a:pt x="10099" y="531781"/>
                </a:lnTo>
                <a:lnTo>
                  <a:pt x="2569" y="485560"/>
                </a:lnTo>
                <a:lnTo>
                  <a:pt x="0" y="437850"/>
                </a:lnTo>
                <a:lnTo>
                  <a:pt x="2569" y="390140"/>
                </a:lnTo>
                <a:lnTo>
                  <a:pt x="10099" y="343919"/>
                </a:lnTo>
                <a:lnTo>
                  <a:pt x="22322" y="299453"/>
                </a:lnTo>
                <a:lnTo>
                  <a:pt x="38971" y="257009"/>
                </a:lnTo>
                <a:lnTo>
                  <a:pt x="59780" y="216855"/>
                </a:lnTo>
                <a:lnTo>
                  <a:pt x="84481" y="179258"/>
                </a:lnTo>
                <a:lnTo>
                  <a:pt x="112807" y="144485"/>
                </a:lnTo>
                <a:lnTo>
                  <a:pt x="144490" y="112802"/>
                </a:lnTo>
                <a:lnTo>
                  <a:pt x="179265" y="84477"/>
                </a:lnTo>
                <a:lnTo>
                  <a:pt x="216863" y="59777"/>
                </a:lnTo>
                <a:lnTo>
                  <a:pt x="257018" y="38970"/>
                </a:lnTo>
                <a:lnTo>
                  <a:pt x="299462" y="22321"/>
                </a:lnTo>
                <a:lnTo>
                  <a:pt x="343929" y="10098"/>
                </a:lnTo>
                <a:lnTo>
                  <a:pt x="390151" y="2569"/>
                </a:lnTo>
                <a:lnTo>
                  <a:pt x="437861" y="0"/>
                </a:lnTo>
                <a:lnTo>
                  <a:pt x="485569" y="2569"/>
                </a:lnTo>
                <a:lnTo>
                  <a:pt x="531789" y="10098"/>
                </a:lnTo>
                <a:lnTo>
                  <a:pt x="576254" y="22321"/>
                </a:lnTo>
                <a:lnTo>
                  <a:pt x="618697" y="38970"/>
                </a:lnTo>
                <a:lnTo>
                  <a:pt x="658850" y="59777"/>
                </a:lnTo>
                <a:lnTo>
                  <a:pt x="696448" y="84477"/>
                </a:lnTo>
                <a:lnTo>
                  <a:pt x="731222" y="112802"/>
                </a:lnTo>
                <a:lnTo>
                  <a:pt x="762905" y="144485"/>
                </a:lnTo>
                <a:lnTo>
                  <a:pt x="791230" y="179258"/>
                </a:lnTo>
                <a:lnTo>
                  <a:pt x="815931" y="216855"/>
                </a:lnTo>
                <a:lnTo>
                  <a:pt x="836739" y="257009"/>
                </a:lnTo>
                <a:lnTo>
                  <a:pt x="853389" y="299453"/>
                </a:lnTo>
                <a:lnTo>
                  <a:pt x="865612" y="343919"/>
                </a:lnTo>
                <a:lnTo>
                  <a:pt x="873142" y="390140"/>
                </a:lnTo>
                <a:lnTo>
                  <a:pt x="875711" y="437850"/>
                </a:lnTo>
                <a:close/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909637" y="5281871"/>
            <a:ext cx="8262937" cy="457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01</a:t>
            </a:r>
            <a:endParaRPr lang="en-GB" sz="5600" b="1" spc="3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158954" y="5179504"/>
            <a:ext cx="7812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Todo lo que podemos comunicar respecto a nuestros sector </a:t>
            </a:r>
          </a:p>
          <a:p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y nuestro negocio</a:t>
            </a:r>
          </a:p>
        </p:txBody>
      </p:sp>
    </p:spTree>
    <p:extLst>
      <p:ext uri="{BB962C8B-B14F-4D97-AF65-F5344CB8AC3E}">
        <p14:creationId xmlns:p14="http://schemas.microsoft.com/office/powerpoint/2010/main" val="129824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0063" y="508992"/>
            <a:ext cx="11129962" cy="58400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>
                <a:solidFill>
                  <a:srgbClr val="FFC000"/>
                </a:solidFill>
              </a:rPr>
              <a:t> </a:t>
            </a:r>
            <a:endParaRPr lang="es-ES_tradnl" dirty="0">
              <a:solidFill>
                <a:srgbClr val="FFC000"/>
              </a:solidFill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909638" y="1123580"/>
            <a:ext cx="9861130" cy="198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7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PLANIFICACIÓN</a:t>
            </a:r>
          </a:p>
          <a:p>
            <a:pPr>
              <a:lnSpc>
                <a:spcPct val="100000"/>
              </a:lnSpc>
            </a:pPr>
            <a:r>
              <a:rPr lang="es-ES" sz="7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DE CONTENIDO</a:t>
            </a:r>
            <a:endParaRPr lang="en-US" sz="7600" b="1" spc="3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4" name="Google Shape;64;p2"/>
          <p:cNvSpPr/>
          <p:nvPr/>
        </p:nvSpPr>
        <p:spPr>
          <a:xfrm>
            <a:off x="10770768" y="5409147"/>
            <a:ext cx="78581" cy="157162"/>
          </a:xfrm>
          <a:custGeom>
            <a:avLst/>
            <a:gdLst/>
            <a:ahLst/>
            <a:cxnLst/>
            <a:rect l="l" t="t" r="r" b="b"/>
            <a:pathLst>
              <a:path w="124460" h="248920" extrusionOk="0">
                <a:moveTo>
                  <a:pt x="0" y="0"/>
                </a:moveTo>
                <a:lnTo>
                  <a:pt x="124373" y="124373"/>
                </a:lnTo>
                <a:lnTo>
                  <a:pt x="0" y="248746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" name="Google Shape;65;p2"/>
          <p:cNvSpPr/>
          <p:nvPr/>
        </p:nvSpPr>
        <p:spPr>
          <a:xfrm>
            <a:off x="10597834" y="5487728"/>
            <a:ext cx="234472" cy="45719"/>
          </a:xfrm>
          <a:custGeom>
            <a:avLst/>
            <a:gdLst/>
            <a:ahLst/>
            <a:cxnLst/>
            <a:rect l="l" t="t" r="r" b="b"/>
            <a:pathLst>
              <a:path w="410844" h="120000" extrusionOk="0">
                <a:moveTo>
                  <a:pt x="410406" y="0"/>
                </a:moveTo>
                <a:lnTo>
                  <a:pt x="0" y="0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" name="Google Shape;66;p2"/>
          <p:cNvSpPr/>
          <p:nvPr/>
        </p:nvSpPr>
        <p:spPr>
          <a:xfrm>
            <a:off x="10459361" y="5220676"/>
            <a:ext cx="533245" cy="533245"/>
          </a:xfrm>
          <a:custGeom>
            <a:avLst/>
            <a:gdLst/>
            <a:ahLst/>
            <a:cxnLst/>
            <a:rect l="l" t="t" r="r" b="b"/>
            <a:pathLst>
              <a:path w="876300" h="876300" extrusionOk="0">
                <a:moveTo>
                  <a:pt x="875711" y="437850"/>
                </a:moveTo>
                <a:lnTo>
                  <a:pt x="873142" y="485560"/>
                </a:lnTo>
                <a:lnTo>
                  <a:pt x="865612" y="531781"/>
                </a:lnTo>
                <a:lnTo>
                  <a:pt x="853389" y="576247"/>
                </a:lnTo>
                <a:lnTo>
                  <a:pt x="836739" y="618691"/>
                </a:lnTo>
                <a:lnTo>
                  <a:pt x="815931" y="658845"/>
                </a:lnTo>
                <a:lnTo>
                  <a:pt x="791230" y="696442"/>
                </a:lnTo>
                <a:lnTo>
                  <a:pt x="762905" y="731215"/>
                </a:lnTo>
                <a:lnTo>
                  <a:pt x="731222" y="762898"/>
                </a:lnTo>
                <a:lnTo>
                  <a:pt x="696448" y="791223"/>
                </a:lnTo>
                <a:lnTo>
                  <a:pt x="658850" y="815923"/>
                </a:lnTo>
                <a:lnTo>
                  <a:pt x="618697" y="836731"/>
                </a:lnTo>
                <a:lnTo>
                  <a:pt x="576254" y="853379"/>
                </a:lnTo>
                <a:lnTo>
                  <a:pt x="531789" y="865602"/>
                </a:lnTo>
                <a:lnTo>
                  <a:pt x="485569" y="873131"/>
                </a:lnTo>
                <a:lnTo>
                  <a:pt x="437861" y="875701"/>
                </a:lnTo>
                <a:lnTo>
                  <a:pt x="390151" y="873131"/>
                </a:lnTo>
                <a:lnTo>
                  <a:pt x="343929" y="865602"/>
                </a:lnTo>
                <a:lnTo>
                  <a:pt x="299462" y="853379"/>
                </a:lnTo>
                <a:lnTo>
                  <a:pt x="257018" y="836731"/>
                </a:lnTo>
                <a:lnTo>
                  <a:pt x="216863" y="815923"/>
                </a:lnTo>
                <a:lnTo>
                  <a:pt x="179265" y="791223"/>
                </a:lnTo>
                <a:lnTo>
                  <a:pt x="144490" y="762898"/>
                </a:lnTo>
                <a:lnTo>
                  <a:pt x="112807" y="731215"/>
                </a:lnTo>
                <a:lnTo>
                  <a:pt x="84481" y="696442"/>
                </a:lnTo>
                <a:lnTo>
                  <a:pt x="59780" y="658845"/>
                </a:lnTo>
                <a:lnTo>
                  <a:pt x="38971" y="618691"/>
                </a:lnTo>
                <a:lnTo>
                  <a:pt x="22322" y="576247"/>
                </a:lnTo>
                <a:lnTo>
                  <a:pt x="10099" y="531781"/>
                </a:lnTo>
                <a:lnTo>
                  <a:pt x="2569" y="485560"/>
                </a:lnTo>
                <a:lnTo>
                  <a:pt x="0" y="437850"/>
                </a:lnTo>
                <a:lnTo>
                  <a:pt x="2569" y="390140"/>
                </a:lnTo>
                <a:lnTo>
                  <a:pt x="10099" y="343919"/>
                </a:lnTo>
                <a:lnTo>
                  <a:pt x="22322" y="299453"/>
                </a:lnTo>
                <a:lnTo>
                  <a:pt x="38971" y="257009"/>
                </a:lnTo>
                <a:lnTo>
                  <a:pt x="59780" y="216855"/>
                </a:lnTo>
                <a:lnTo>
                  <a:pt x="84481" y="179258"/>
                </a:lnTo>
                <a:lnTo>
                  <a:pt x="112807" y="144485"/>
                </a:lnTo>
                <a:lnTo>
                  <a:pt x="144490" y="112802"/>
                </a:lnTo>
                <a:lnTo>
                  <a:pt x="179265" y="84477"/>
                </a:lnTo>
                <a:lnTo>
                  <a:pt x="216863" y="59777"/>
                </a:lnTo>
                <a:lnTo>
                  <a:pt x="257018" y="38970"/>
                </a:lnTo>
                <a:lnTo>
                  <a:pt x="299462" y="22321"/>
                </a:lnTo>
                <a:lnTo>
                  <a:pt x="343929" y="10098"/>
                </a:lnTo>
                <a:lnTo>
                  <a:pt x="390151" y="2569"/>
                </a:lnTo>
                <a:lnTo>
                  <a:pt x="437861" y="0"/>
                </a:lnTo>
                <a:lnTo>
                  <a:pt x="485569" y="2569"/>
                </a:lnTo>
                <a:lnTo>
                  <a:pt x="531789" y="10098"/>
                </a:lnTo>
                <a:lnTo>
                  <a:pt x="576254" y="22321"/>
                </a:lnTo>
                <a:lnTo>
                  <a:pt x="618697" y="38970"/>
                </a:lnTo>
                <a:lnTo>
                  <a:pt x="658850" y="59777"/>
                </a:lnTo>
                <a:lnTo>
                  <a:pt x="696448" y="84477"/>
                </a:lnTo>
                <a:lnTo>
                  <a:pt x="731222" y="112802"/>
                </a:lnTo>
                <a:lnTo>
                  <a:pt x="762905" y="144485"/>
                </a:lnTo>
                <a:lnTo>
                  <a:pt x="791230" y="179258"/>
                </a:lnTo>
                <a:lnTo>
                  <a:pt x="815931" y="216855"/>
                </a:lnTo>
                <a:lnTo>
                  <a:pt x="836739" y="257009"/>
                </a:lnTo>
                <a:lnTo>
                  <a:pt x="853389" y="299453"/>
                </a:lnTo>
                <a:lnTo>
                  <a:pt x="865612" y="343919"/>
                </a:lnTo>
                <a:lnTo>
                  <a:pt x="873142" y="390140"/>
                </a:lnTo>
                <a:lnTo>
                  <a:pt x="875711" y="437850"/>
                </a:lnTo>
                <a:close/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909637" y="5281871"/>
            <a:ext cx="8262937" cy="457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04</a:t>
            </a:r>
            <a:endParaRPr lang="en-GB" sz="5600" b="1" spc="3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158954" y="5058477"/>
            <a:ext cx="78121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Ahora que ya conocemos nuestra marca, sabemos los tipos de contenido, la guía de estilo y las acciones. Vamos a organizarlo y planificarlo</a:t>
            </a:r>
          </a:p>
        </p:txBody>
      </p:sp>
    </p:spTree>
    <p:extLst>
      <p:ext uri="{BB962C8B-B14F-4D97-AF65-F5344CB8AC3E}">
        <p14:creationId xmlns:p14="http://schemas.microsoft.com/office/powerpoint/2010/main" val="36576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6" y="2434795"/>
            <a:ext cx="8705849" cy="1951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000" b="1" spc="300" dirty="0">
                <a:solidFill>
                  <a:schemeClr val="accent4"/>
                </a:solidFill>
                <a:latin typeface="Gilroy Bold" charset="0"/>
                <a:ea typeface="Gilroy Bold" charset="0"/>
                <a:cs typeface="Gilroy Bold" charset="0"/>
              </a:rPr>
              <a:t>Por semanas, por meses, trimestrales, semestrales... Puedes preparar el contenido como mejor se acomode a tu forma de trabajar.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  <p:sp>
        <p:nvSpPr>
          <p:cNvPr id="14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04. PLANIFICACIÓN DE CONTENIDO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144466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695326" y="2615974"/>
            <a:ext cx="9562046" cy="18327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chemeClr val="accent4"/>
                </a:solidFill>
                <a:latin typeface="Interstate" charset="0"/>
                <a:ea typeface="Interstate" charset="0"/>
                <a:cs typeface="Interstate" charset="0"/>
              </a:rPr>
              <a:t>Prepara un calendario semestral organizado por semanas y meses con titulares que siempre estarán vigentes</a:t>
            </a:r>
            <a:endParaRPr lang="es-ES" sz="3000" b="1" spc="300" dirty="0">
              <a:solidFill>
                <a:schemeClr val="accent4"/>
              </a:solidFill>
              <a:latin typeface="Gilroy Bold" charset="0"/>
              <a:ea typeface="Gilroy Bold" charset="0"/>
              <a:cs typeface="Gilroy Bold" charset="0"/>
            </a:endParaRPr>
          </a:p>
        </p:txBody>
      </p:sp>
      <p:sp>
        <p:nvSpPr>
          <p:cNvPr id="2" name="Google Shape;182;p22">
            <a:extLst>
              <a:ext uri="{FF2B5EF4-FFF2-40B4-BE49-F238E27FC236}">
                <a16:creationId xmlns:a16="http://schemas.microsoft.com/office/drawing/2014/main" id="{F3AFFBED-C441-84E1-8C9F-CA7A451902DB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04. PLANIFICACIÓN DE CONTENIDO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154982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04. PLANIFICACIÓN DE CONTENIDO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cxnSp>
        <p:nvCxnSpPr>
          <p:cNvPr id="25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/>
          <p:cNvSpPr txBox="1">
            <a:spLocks/>
          </p:cNvSpPr>
          <p:nvPr/>
        </p:nvSpPr>
        <p:spPr>
          <a:xfrm>
            <a:off x="695326" y="1158801"/>
            <a:ext cx="2785629" cy="62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FFC000"/>
                </a:solidFill>
                <a:latin typeface="Interstate" charset="0"/>
                <a:ea typeface="Interstate" charset="0"/>
                <a:cs typeface="Interstate" charset="0"/>
              </a:rPr>
              <a:t>PLANTILLA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7D3C784-8887-A431-A8ED-AB3070E1CF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77" y="1011452"/>
            <a:ext cx="7772400" cy="495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2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695326" y="2967935"/>
            <a:ext cx="9562046" cy="8511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000" b="1" spc="300" dirty="0">
                <a:solidFill>
                  <a:schemeClr val="accent4"/>
                </a:solidFill>
                <a:latin typeface="Gilroy Bold" charset="0"/>
                <a:ea typeface="Gilroy Bold" charset="0"/>
                <a:cs typeface="Gilroy Bold" charset="0"/>
              </a:rPr>
              <a:t>Ahora nos centramos en el día a día.</a:t>
            </a:r>
          </a:p>
          <a:p>
            <a:pPr>
              <a:lnSpc>
                <a:spcPct val="100000"/>
              </a:lnSpc>
            </a:pPr>
            <a:r>
              <a:rPr lang="es-ES" sz="3000" b="1" spc="300" dirty="0">
                <a:solidFill>
                  <a:schemeClr val="accent4"/>
                </a:solidFill>
                <a:latin typeface="Gilroy Bold" charset="0"/>
                <a:ea typeface="Gilroy Bold" charset="0"/>
                <a:cs typeface="Gilroy Bold" charset="0"/>
              </a:rPr>
              <a:t>Elaboramos un calendario mensual. </a:t>
            </a:r>
          </a:p>
        </p:txBody>
      </p:sp>
      <p:sp>
        <p:nvSpPr>
          <p:cNvPr id="2" name="Google Shape;182;p22">
            <a:extLst>
              <a:ext uri="{FF2B5EF4-FFF2-40B4-BE49-F238E27FC236}">
                <a16:creationId xmlns:a16="http://schemas.microsoft.com/office/drawing/2014/main" id="{F8961E10-C90D-247C-A553-1D143557D888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04. PLANIFICACIÓN DE CONTENIDO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53806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695326" y="1918453"/>
            <a:ext cx="9562046" cy="8511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000" b="1" spc="300" dirty="0">
                <a:solidFill>
                  <a:schemeClr val="accent4"/>
                </a:solidFill>
                <a:latin typeface="Gilroy Bold" charset="0"/>
                <a:ea typeface="Gilroy Bold" charset="0"/>
                <a:cs typeface="Gilroy Bold" charset="0"/>
              </a:rPr>
              <a:t>El calendario constaría de estos bloques:</a:t>
            </a:r>
          </a:p>
          <a:p>
            <a:pPr>
              <a:lnSpc>
                <a:spcPct val="100000"/>
              </a:lnSpc>
            </a:pPr>
            <a:endParaRPr lang="es-ES" sz="3000" b="1" spc="300" dirty="0">
              <a:solidFill>
                <a:schemeClr val="accent4"/>
              </a:solidFill>
              <a:latin typeface="Gilroy Bold" charset="0"/>
              <a:ea typeface="Gilroy Bold" charset="0"/>
              <a:cs typeface="Gilroy Bold" charset="0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3000" b="1" spc="300" dirty="0">
                <a:solidFill>
                  <a:schemeClr val="accent4"/>
                </a:solidFill>
                <a:latin typeface="Gilroy Bold" charset="0"/>
                <a:ea typeface="Gilroy Bold" charset="0"/>
                <a:cs typeface="Gilroy Bold" charset="0"/>
              </a:rPr>
              <a:t>Plataformas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3000" b="1" spc="300" dirty="0">
                <a:solidFill>
                  <a:schemeClr val="accent4"/>
                </a:solidFill>
                <a:latin typeface="Gilroy Bold" charset="0"/>
                <a:ea typeface="Gilroy Bold" charset="0"/>
                <a:cs typeface="Gilroy Bold" charset="0"/>
              </a:rPr>
              <a:t>Los textos/ copies, imágenes y enlaces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3000" b="1" spc="300" dirty="0">
                <a:solidFill>
                  <a:schemeClr val="accent4"/>
                </a:solidFill>
                <a:latin typeface="Gilroy Bold" charset="0"/>
                <a:ea typeface="Gilroy Bold" charset="0"/>
                <a:cs typeface="Gilroy Bold" charset="0"/>
              </a:rPr>
              <a:t>Formatos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3000" b="1" spc="300" dirty="0">
                <a:solidFill>
                  <a:schemeClr val="accent4"/>
                </a:solidFill>
                <a:latin typeface="Gilroy Bold" charset="0"/>
                <a:ea typeface="Gilroy Bold" charset="0"/>
                <a:cs typeface="Gilroy Bold" charset="0"/>
              </a:rPr>
              <a:t>Revisión y aprobación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3000" b="1" spc="300" dirty="0">
                <a:solidFill>
                  <a:schemeClr val="accent4"/>
                </a:solidFill>
                <a:latin typeface="Gilroy Bold" charset="0"/>
                <a:ea typeface="Gilroy Bold" charset="0"/>
                <a:cs typeface="Gilroy Bold" charset="0"/>
              </a:rPr>
              <a:t>Programación</a:t>
            </a:r>
          </a:p>
        </p:txBody>
      </p:sp>
      <p:sp>
        <p:nvSpPr>
          <p:cNvPr id="2" name="Google Shape;182;p22">
            <a:extLst>
              <a:ext uri="{FF2B5EF4-FFF2-40B4-BE49-F238E27FC236}">
                <a16:creationId xmlns:a16="http://schemas.microsoft.com/office/drawing/2014/main" id="{F8961E10-C90D-247C-A553-1D143557D888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04. PLANIFICACIÓN DE CONTENIDO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401889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04. HOSTING Y DOMINIO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cxnSp>
        <p:nvCxnSpPr>
          <p:cNvPr id="25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/>
          <p:cNvSpPr txBox="1">
            <a:spLocks/>
          </p:cNvSpPr>
          <p:nvPr/>
        </p:nvSpPr>
        <p:spPr>
          <a:xfrm>
            <a:off x="695326" y="1158801"/>
            <a:ext cx="6801980" cy="62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FFC000"/>
                </a:solidFill>
                <a:latin typeface="Interstate" charset="0"/>
                <a:ea typeface="Interstate" charset="0"/>
                <a:cs typeface="Interstate" charset="0"/>
              </a:rPr>
              <a:t>HERRAMIENTAS</a:t>
            </a:r>
          </a:p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FFC000"/>
                </a:solidFill>
                <a:latin typeface="Interstate" charset="0"/>
                <a:ea typeface="Interstate" charset="0"/>
                <a:cs typeface="Interstate" charset="0"/>
              </a:rPr>
              <a:t>DE PUBLICACIÓN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51" name="Rectángulo 50"/>
          <p:cNvSpPr/>
          <p:nvPr/>
        </p:nvSpPr>
        <p:spPr>
          <a:xfrm>
            <a:off x="695326" y="2594840"/>
            <a:ext cx="56618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Metricool</a:t>
            </a:r>
            <a:endParaRPr lang="es-ES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endParaRPr lang="es-ES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  <a:hlinkClick r:id="rId5"/>
              </a:rPr>
              <a:t>https://metricool.com/es/</a:t>
            </a:r>
            <a:endParaRPr lang="es-ES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F544AFF-C498-FEDF-4526-DB0DE21C5A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367" y="2372423"/>
            <a:ext cx="6621307" cy="334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2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04. HOSTING Y DOMINIO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cxnSp>
        <p:nvCxnSpPr>
          <p:cNvPr id="25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/>
          <p:cNvSpPr txBox="1">
            <a:spLocks/>
          </p:cNvSpPr>
          <p:nvPr/>
        </p:nvSpPr>
        <p:spPr>
          <a:xfrm>
            <a:off x="695326" y="1158801"/>
            <a:ext cx="6801980" cy="62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FFC000"/>
                </a:solidFill>
                <a:latin typeface="Interstate" charset="0"/>
                <a:ea typeface="Interstate" charset="0"/>
                <a:cs typeface="Interstate" charset="0"/>
              </a:rPr>
              <a:t>HERRAMIENTAS</a:t>
            </a:r>
          </a:p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FFC000"/>
                </a:solidFill>
                <a:latin typeface="Interstate" charset="0"/>
                <a:ea typeface="Interstate" charset="0"/>
                <a:cs typeface="Interstate" charset="0"/>
              </a:rPr>
              <a:t>DE PUBLICACIÓN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51" name="Rectángulo 50"/>
          <p:cNvSpPr/>
          <p:nvPr/>
        </p:nvSpPr>
        <p:spPr>
          <a:xfrm>
            <a:off x="695326" y="2594840"/>
            <a:ext cx="36169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Facebook</a:t>
            </a:r>
          </a:p>
          <a:p>
            <a:endParaRPr lang="es-ES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  <a:hlinkClick r:id="rId5"/>
              </a:rPr>
              <a:t>https://www.facebook.com/business/tools/meta-business-suite</a:t>
            </a:r>
            <a:endParaRPr lang="es-ES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endParaRPr lang="es-ES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C7D7233-7E0D-8F85-31F5-ABDC9DDF68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102" y="2203493"/>
            <a:ext cx="6801979" cy="347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65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695326" y="1673371"/>
            <a:ext cx="9562046" cy="35112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000" b="1" spc="300" dirty="0">
                <a:solidFill>
                  <a:schemeClr val="accent4"/>
                </a:solidFill>
                <a:latin typeface="Gilroy Bold" charset="0"/>
                <a:ea typeface="Gilroy Bold" charset="0"/>
                <a:cs typeface="Gilroy Bold" charset="0"/>
              </a:rPr>
              <a:t>Si queremos captar mejor a nuestra audiencia, tenemos que medir y analizar su comportamiento en nuestro perfil y con nuestras publicaciones.</a:t>
            </a:r>
          </a:p>
          <a:p>
            <a:pPr>
              <a:lnSpc>
                <a:spcPct val="100000"/>
              </a:lnSpc>
            </a:pPr>
            <a:endParaRPr lang="es-ES" sz="3000" b="1" spc="300" dirty="0">
              <a:solidFill>
                <a:schemeClr val="accent4"/>
              </a:solidFill>
              <a:latin typeface="Gilroy Bold" charset="0"/>
              <a:ea typeface="Gilroy Bold" charset="0"/>
              <a:cs typeface="Gilroy Bold" charset="0"/>
            </a:endParaRPr>
          </a:p>
          <a:p>
            <a:pPr>
              <a:lnSpc>
                <a:spcPct val="100000"/>
              </a:lnSpc>
            </a:pPr>
            <a:r>
              <a:rPr lang="es-ES" sz="3000" b="1" spc="300" dirty="0">
                <a:solidFill>
                  <a:schemeClr val="accent4"/>
                </a:solidFill>
                <a:latin typeface="Gilroy Bold" charset="0"/>
                <a:ea typeface="Gilroy Bold" charset="0"/>
                <a:cs typeface="Gilroy Bold" charset="0"/>
              </a:rPr>
              <a:t>En las herramientas presentadas anteriormente podemos ver este tipo de resultados.</a:t>
            </a:r>
          </a:p>
        </p:txBody>
      </p:sp>
      <p:sp>
        <p:nvSpPr>
          <p:cNvPr id="2" name="Google Shape;182;p22">
            <a:extLst>
              <a:ext uri="{FF2B5EF4-FFF2-40B4-BE49-F238E27FC236}">
                <a16:creationId xmlns:a16="http://schemas.microsoft.com/office/drawing/2014/main" id="{F8961E10-C90D-247C-A553-1D143557D888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04. PLANIFICACIÓN DE CONTENIDO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728486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04. HOSTING Y DOMINIO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cxnSp>
        <p:nvCxnSpPr>
          <p:cNvPr id="25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/>
          <p:cNvSpPr txBox="1">
            <a:spLocks/>
          </p:cNvSpPr>
          <p:nvPr/>
        </p:nvSpPr>
        <p:spPr>
          <a:xfrm>
            <a:off x="695325" y="1158801"/>
            <a:ext cx="9924183" cy="62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FFC000"/>
                </a:solidFill>
                <a:latin typeface="Interstate" charset="0"/>
                <a:ea typeface="Interstate" charset="0"/>
                <a:cs typeface="Interstate" charset="0"/>
              </a:rPr>
              <a:t>MÉTRICAS PARA ANÁLISIS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695325" y="1997839"/>
            <a:ext cx="1088725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Las métricas/</a:t>
            </a:r>
            <a:r>
              <a:rPr lang="es-ES_tradnl" sz="20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KPIs</a:t>
            </a:r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 más importantes a medir son:</a:t>
            </a:r>
          </a:p>
          <a:p>
            <a:endParaRPr lang="es-ES_tradnl" sz="20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Demografía de la audiencia: sexo, edad, ubicación</a:t>
            </a:r>
          </a:p>
          <a:p>
            <a:pPr>
              <a:lnSpc>
                <a:spcPct val="150000"/>
              </a:lnSpc>
            </a:pPr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Horas a las que están más conectados para publicar en el horario adecuado</a:t>
            </a:r>
          </a:p>
          <a:p>
            <a:pPr>
              <a:lnSpc>
                <a:spcPct val="150000"/>
              </a:lnSpc>
            </a:pPr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Niveles 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Interacción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Alcance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0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Engagement</a:t>
            </a:r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 (compromiso de tus seguidores con tu marca: si interactúan y ven realmente tus publicaciones)</a:t>
            </a:r>
          </a:p>
        </p:txBody>
      </p:sp>
    </p:spTree>
    <p:extLst>
      <p:ext uri="{BB962C8B-B14F-4D97-AF65-F5344CB8AC3E}">
        <p14:creationId xmlns:p14="http://schemas.microsoft.com/office/powerpoint/2010/main" val="182308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TIPOS DE CONTENIDOS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6" y="2606245"/>
            <a:ext cx="10603829" cy="14656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Debemos encontrar y establecer una serie de publicaciones que nutran cada una de nuestras redes sociales.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00063" y="508992"/>
            <a:ext cx="11129962" cy="5840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/>
              <a:t> </a:t>
            </a:r>
            <a:endParaRPr lang="es-ES_tradnl" dirty="0"/>
          </a:p>
        </p:txBody>
      </p:sp>
      <p:sp>
        <p:nvSpPr>
          <p:cNvPr id="10" name="Rectangle 9"/>
          <p:cNvSpPr/>
          <p:nvPr/>
        </p:nvSpPr>
        <p:spPr>
          <a:xfrm>
            <a:off x="2013958" y="2204681"/>
            <a:ext cx="8164084" cy="236291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946484" y="90931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WEBINAR. 16 DE NOVIEMBRE 2023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909638" y="1946648"/>
            <a:ext cx="9861130" cy="198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MUCHAS </a:t>
            </a:r>
          </a:p>
          <a:p>
            <a:pPr>
              <a:lnSpc>
                <a:spcPct val="100000"/>
              </a:lnSpc>
            </a:pPr>
            <a:r>
              <a:rPr lang="en-US" sz="7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GRACIAS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250" y="5392470"/>
            <a:ext cx="2371062" cy="56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1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TIPOS DE CONTENIDOS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6" y="1333414"/>
            <a:ext cx="10603829" cy="43072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18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En Instagram, siempre nos enfocaremos más al entretenimiento o al escaparate visual.</a:t>
            </a:r>
          </a:p>
          <a:p>
            <a:pPr>
              <a:lnSpc>
                <a:spcPct val="100000"/>
              </a:lnSpc>
            </a:pPr>
            <a:endParaRPr lang="es-ES" sz="1800" dirty="0">
              <a:solidFill>
                <a:srgbClr val="00F49D"/>
              </a:solidFill>
              <a:latin typeface="Gilroy Medium" pitchFamily="2" charset="77"/>
              <a:ea typeface="Gilroy Bold" charset="0"/>
              <a:cs typeface="Gilroy Bold" charset="0"/>
            </a:endParaRPr>
          </a:p>
          <a:p>
            <a:pPr>
              <a:lnSpc>
                <a:spcPct val="100000"/>
              </a:lnSpc>
            </a:pPr>
            <a:r>
              <a:rPr lang="es-ES" sz="18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En </a:t>
            </a:r>
            <a:r>
              <a:rPr lang="es-ES" sz="1800" dirty="0" err="1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Linkedin</a:t>
            </a:r>
            <a:r>
              <a:rPr lang="es-ES" sz="18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, nos dirigiremos a un público más profesional hablando más de nuestra Responsabilidad Social como Empresa, logros, eventos, comunicación de datos.</a:t>
            </a:r>
          </a:p>
          <a:p>
            <a:pPr>
              <a:lnSpc>
                <a:spcPct val="100000"/>
              </a:lnSpc>
            </a:pPr>
            <a:endParaRPr lang="es-ES" sz="1800" dirty="0">
              <a:solidFill>
                <a:srgbClr val="00F49D"/>
              </a:solidFill>
              <a:latin typeface="Gilroy Medium" pitchFamily="2" charset="77"/>
              <a:ea typeface="Gilroy Bold" charset="0"/>
              <a:cs typeface="Gilroy Bold" charset="0"/>
            </a:endParaRPr>
          </a:p>
          <a:p>
            <a:pPr>
              <a:lnSpc>
                <a:spcPct val="100000"/>
              </a:lnSpc>
            </a:pPr>
            <a:r>
              <a:rPr lang="es-ES" sz="18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En Twitter, buscaremos la interacción, la conversación. Nos obligará a estar atentos al día a día y a la actualidad para sumarnos a las "olas" que nos interesen.</a:t>
            </a:r>
          </a:p>
          <a:p>
            <a:pPr>
              <a:lnSpc>
                <a:spcPct val="100000"/>
              </a:lnSpc>
            </a:pPr>
            <a:endParaRPr lang="es-ES" sz="1800" dirty="0">
              <a:solidFill>
                <a:srgbClr val="00F49D"/>
              </a:solidFill>
              <a:latin typeface="Gilroy Medium" pitchFamily="2" charset="77"/>
              <a:ea typeface="Gilroy Bold" charset="0"/>
              <a:cs typeface="Gilroy Bold" charset="0"/>
            </a:endParaRPr>
          </a:p>
          <a:p>
            <a:pPr>
              <a:lnSpc>
                <a:spcPct val="100000"/>
              </a:lnSpc>
            </a:pPr>
            <a:r>
              <a:rPr lang="es-ES" sz="18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En Facebook, hoy en día es un repositorio de las publicaciones de Instagram y </a:t>
            </a:r>
            <a:r>
              <a:rPr lang="es-ES" sz="1800" dirty="0" err="1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Linkedin</a:t>
            </a:r>
            <a:r>
              <a:rPr lang="es-ES" sz="18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. Debemos mantenerlo activo y nutrido porque es fundamental para las campañas de Social </a:t>
            </a:r>
            <a:r>
              <a:rPr lang="es-ES" sz="1800" dirty="0" err="1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Ads</a:t>
            </a:r>
            <a:r>
              <a:rPr lang="es-ES" sz="18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es-ES" sz="1800" dirty="0">
              <a:solidFill>
                <a:srgbClr val="00F49D"/>
              </a:solidFill>
              <a:latin typeface="Gilroy Medium" pitchFamily="2" charset="77"/>
              <a:ea typeface="Gilroy Bold" charset="0"/>
              <a:cs typeface="Gilroy Bold" charset="0"/>
            </a:endParaRPr>
          </a:p>
          <a:p>
            <a:pPr>
              <a:lnSpc>
                <a:spcPct val="100000"/>
              </a:lnSpc>
            </a:pPr>
            <a:r>
              <a:rPr lang="es-ES" sz="18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En </a:t>
            </a:r>
            <a:r>
              <a:rPr lang="es-ES" sz="1800" dirty="0" err="1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Tiktok</a:t>
            </a:r>
            <a:r>
              <a:rPr lang="es-ES" sz="18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 debemos generar mucho contenido de vídeo, entretener y sumarnos a los "</a:t>
            </a:r>
            <a:r>
              <a:rPr lang="es-ES" sz="1800" dirty="0" err="1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trends</a:t>
            </a:r>
            <a:r>
              <a:rPr lang="es-ES" sz="18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". O por otro lado, si nos consideramos buenos comunicadores y nos sentimos con confianza, también es un buen canal pedagógico; enséñale a tus seguidores curiosidades y datos de interés de tu sector empresarial.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40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TIPOS DE CONTENIDOS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27727"/>
            <a:ext cx="5570392" cy="0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695326" y="2470994"/>
            <a:ext cx="54903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>
                <a:solidFill>
                  <a:srgbClr val="17385E"/>
                </a:solidFill>
                <a:latin typeface="Gilroy Bold" charset="0"/>
                <a:ea typeface="Gilroy Bold" charset="0"/>
                <a:cs typeface="Gilroy Bold" charset="0"/>
              </a:rPr>
              <a:t>Instagram:</a:t>
            </a:r>
          </a:p>
          <a:p>
            <a:endParaRPr lang="es-ES_tradnl" sz="14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4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https://</a:t>
            </a:r>
            <a:r>
              <a:rPr lang="es-ES_tradnl" sz="14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www.instagram.com</a:t>
            </a:r>
            <a:r>
              <a:rPr lang="es-ES_tradnl" sz="14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/</a:t>
            </a:r>
            <a:r>
              <a:rPr lang="es-ES_tradnl" sz="14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somport_caravaning</a:t>
            </a:r>
            <a:r>
              <a:rPr lang="es-ES_tradnl" sz="14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/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60C4722-35F5-EDFD-8691-5C909C54489F}"/>
              </a:ext>
            </a:extLst>
          </p:cNvPr>
          <p:cNvSpPr txBox="1">
            <a:spLocks/>
          </p:cNvSpPr>
          <p:nvPr/>
        </p:nvSpPr>
        <p:spPr>
          <a:xfrm>
            <a:off x="695326" y="1158801"/>
            <a:ext cx="4101264" cy="10872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17DD91"/>
                </a:solidFill>
                <a:latin typeface="Interstate" charset="0"/>
                <a:ea typeface="Interstate" charset="0"/>
                <a:cs typeface="Interstate" charset="0"/>
              </a:rPr>
              <a:t>SOMPORT CARAVANING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CF510BE-DBB7-9A78-8A72-1C31518A6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303" y="970937"/>
            <a:ext cx="5915037" cy="660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6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9B77BE8-4D6D-5389-87AB-3821108792AD}"/>
              </a:ext>
            </a:extLst>
          </p:cNvPr>
          <p:cNvSpPr txBox="1">
            <a:spLocks/>
          </p:cNvSpPr>
          <p:nvPr/>
        </p:nvSpPr>
        <p:spPr>
          <a:xfrm>
            <a:off x="695326" y="1158801"/>
            <a:ext cx="4101264" cy="10872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17DD91"/>
                </a:solidFill>
                <a:latin typeface="Interstate" charset="0"/>
                <a:ea typeface="Interstate" charset="0"/>
                <a:cs typeface="Interstate" charset="0"/>
              </a:rPr>
              <a:t>SOMPORT CARAVANING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D92BABC-0FD7-2626-0CAD-AB4DC4885F72}"/>
              </a:ext>
            </a:extLst>
          </p:cNvPr>
          <p:cNvSpPr/>
          <p:nvPr/>
        </p:nvSpPr>
        <p:spPr>
          <a:xfrm>
            <a:off x="695326" y="2470994"/>
            <a:ext cx="30142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 err="1">
                <a:solidFill>
                  <a:srgbClr val="17385E"/>
                </a:solidFill>
                <a:latin typeface="Gilroy Bold" charset="0"/>
                <a:ea typeface="Gilroy Bold" charset="0"/>
                <a:cs typeface="Gilroy Bold" charset="0"/>
              </a:rPr>
              <a:t>Lifestyle</a:t>
            </a:r>
            <a:r>
              <a:rPr lang="es-ES_tradnl" sz="1400" b="1" dirty="0">
                <a:solidFill>
                  <a:srgbClr val="17385E"/>
                </a:solidFill>
                <a:latin typeface="Gilroy Bold" charset="0"/>
                <a:ea typeface="Gilroy Bold" charset="0"/>
                <a:cs typeface="Gilroy Bold" charset="0"/>
              </a:rPr>
              <a:t>:</a:t>
            </a:r>
          </a:p>
          <a:p>
            <a:endParaRPr lang="es-ES_tradnl" sz="14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4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https://</a:t>
            </a:r>
            <a:r>
              <a:rPr lang="es-ES_tradnl" sz="14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www.instagram.com</a:t>
            </a:r>
            <a:r>
              <a:rPr lang="es-ES_tradnl" sz="14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/</a:t>
            </a:r>
            <a:r>
              <a:rPr lang="es-ES_tradnl" sz="14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somport_caravaning</a:t>
            </a:r>
            <a:r>
              <a:rPr lang="es-ES_tradnl" sz="14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/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EF6FC8A-6402-C97F-26D6-F2B84E0A1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059" y="1153120"/>
            <a:ext cx="7026518" cy="4543962"/>
          </a:xfrm>
          <a:prstGeom prst="rect">
            <a:avLst/>
          </a:prstGeom>
        </p:spPr>
      </p:pic>
      <p:sp>
        <p:nvSpPr>
          <p:cNvPr id="9" name="Google Shape;182;p22">
            <a:extLst>
              <a:ext uri="{FF2B5EF4-FFF2-40B4-BE49-F238E27FC236}">
                <a16:creationId xmlns:a16="http://schemas.microsoft.com/office/drawing/2014/main" id="{B65B81E8-CB30-3A39-C7C3-0C7793AA55D0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TIPOS DE CONTENIDOS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108430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9B77BE8-4D6D-5389-87AB-3821108792AD}"/>
              </a:ext>
            </a:extLst>
          </p:cNvPr>
          <p:cNvSpPr txBox="1">
            <a:spLocks/>
          </p:cNvSpPr>
          <p:nvPr/>
        </p:nvSpPr>
        <p:spPr>
          <a:xfrm>
            <a:off x="695326" y="1158801"/>
            <a:ext cx="4101264" cy="10872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17DD91"/>
                </a:solidFill>
                <a:latin typeface="Interstate" charset="0"/>
                <a:ea typeface="Interstate" charset="0"/>
                <a:cs typeface="Interstate" charset="0"/>
              </a:rPr>
              <a:t>SOMPORT CARAVANING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D92BABC-0FD7-2626-0CAD-AB4DC4885F72}"/>
              </a:ext>
            </a:extLst>
          </p:cNvPr>
          <p:cNvSpPr/>
          <p:nvPr/>
        </p:nvSpPr>
        <p:spPr>
          <a:xfrm>
            <a:off x="695326" y="2470994"/>
            <a:ext cx="301422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b="1" dirty="0">
                <a:solidFill>
                  <a:srgbClr val="17385E"/>
                </a:solidFill>
                <a:latin typeface="Gilroy SemiBold" pitchFamily="2" charset="77"/>
                <a:ea typeface="Gilroy Bold" charset="0"/>
                <a:cs typeface="Gilroy Bold" charset="0"/>
              </a:rPr>
              <a:t>Promociones</a:t>
            </a:r>
          </a:p>
          <a:p>
            <a:endParaRPr lang="es-ES_tradnl" sz="1200" dirty="0">
              <a:solidFill>
                <a:srgbClr val="17385E"/>
              </a:solidFill>
              <a:latin typeface="Gilroy Medium" pitchFamily="2" charset="77"/>
              <a:ea typeface="Gilroy" charset="0"/>
              <a:cs typeface="Gilroy" charset="0"/>
            </a:endParaRPr>
          </a:p>
          <a:p>
            <a:r>
              <a:rPr lang="es-ES_tradnl" sz="1200" dirty="0" err="1">
                <a:solidFill>
                  <a:srgbClr val="17385E"/>
                </a:solidFill>
                <a:latin typeface="Gilroy Medium" pitchFamily="2" charset="77"/>
                <a:ea typeface="Gilroy Bold" charset="0"/>
                <a:cs typeface="Gilroy Bold" charset="0"/>
              </a:rPr>
              <a:t>TikTok</a:t>
            </a:r>
            <a:r>
              <a:rPr lang="es-ES_tradnl" sz="1200" dirty="0">
                <a:solidFill>
                  <a:srgbClr val="17385E"/>
                </a:solidFill>
                <a:latin typeface="Gilroy Medium" pitchFamily="2" charset="77"/>
                <a:ea typeface="Gilroy Bold" charset="0"/>
                <a:cs typeface="Gilroy Bold" charset="0"/>
              </a:rPr>
              <a:t>:</a:t>
            </a:r>
          </a:p>
          <a:p>
            <a:r>
              <a:rPr lang="es-ES_tradnl" sz="12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  <a:hlinkClick r:id="rId4"/>
              </a:rPr>
              <a:t>https://www.tiktok.com/@somportcaravaning/video/7303502545798876448?_r=1&amp;_t=8iI1FITMPhp</a:t>
            </a:r>
            <a:endParaRPr lang="es-ES_tradnl" sz="12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endParaRPr lang="es-ES_tradnl" sz="12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endParaRPr lang="es-ES_tradnl" sz="12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endParaRPr lang="es-ES_tradnl" sz="14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C127892-2E96-6332-ED44-E8801F4BC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645" y="1298256"/>
            <a:ext cx="6902492" cy="4180937"/>
          </a:xfrm>
          <a:prstGeom prst="rect">
            <a:avLst/>
          </a:prstGeom>
        </p:spPr>
      </p:pic>
      <p:sp>
        <p:nvSpPr>
          <p:cNvPr id="9" name="Google Shape;182;p22">
            <a:extLst>
              <a:ext uri="{FF2B5EF4-FFF2-40B4-BE49-F238E27FC236}">
                <a16:creationId xmlns:a16="http://schemas.microsoft.com/office/drawing/2014/main" id="{0B4C3757-BAC4-92AD-75B7-9DDE1A6EBD92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TIPOS DE CONTENIDOS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4191322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TIPOS DE CONTENIDO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  <p:sp>
        <p:nvSpPr>
          <p:cNvPr id="15" name="Title 3"/>
          <p:cNvSpPr txBox="1">
            <a:spLocks/>
          </p:cNvSpPr>
          <p:nvPr/>
        </p:nvSpPr>
        <p:spPr>
          <a:xfrm>
            <a:off x="695326" y="2409333"/>
            <a:ext cx="10603829" cy="13483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000" b="1" spc="300" dirty="0">
                <a:solidFill>
                  <a:srgbClr val="00F49D"/>
                </a:solidFill>
                <a:latin typeface="Gilroy Bold" charset="0"/>
                <a:ea typeface="Gilroy Bold" charset="0"/>
                <a:cs typeface="Gilroy Bold" charset="0"/>
              </a:rPr>
              <a:t>¿Os suenan los Días de...? </a:t>
            </a:r>
          </a:p>
          <a:p>
            <a:pPr>
              <a:lnSpc>
                <a:spcPct val="100000"/>
              </a:lnSpc>
            </a:pPr>
            <a:r>
              <a:rPr lang="es-ES" sz="3000" b="1" spc="300" dirty="0">
                <a:solidFill>
                  <a:srgbClr val="00F49D"/>
                </a:solidFill>
                <a:latin typeface="Gilroy Bold" charset="0"/>
                <a:ea typeface="Gilroy Bold" charset="0"/>
                <a:cs typeface="Gilroy Bold" charset="0"/>
              </a:rPr>
              <a:t>Actualmente, hay días para todo </a:t>
            </a:r>
          </a:p>
          <a:p>
            <a:pPr>
              <a:lnSpc>
                <a:spcPct val="100000"/>
              </a:lnSpc>
            </a:pPr>
            <a:r>
              <a:rPr lang="es-ES" sz="3000" b="1" spc="300" dirty="0">
                <a:solidFill>
                  <a:srgbClr val="00F49D"/>
                </a:solidFill>
                <a:latin typeface="Gilroy Bold" charset="0"/>
                <a:ea typeface="Gilroy Bold" charset="0"/>
                <a:cs typeface="Gilroy Bold" charset="0"/>
              </a:rPr>
              <a:t>y eso tenemos que aprovecharlo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950E656-882F-8A00-9F04-1B395A743F86}"/>
              </a:ext>
            </a:extLst>
          </p:cNvPr>
          <p:cNvSpPr/>
          <p:nvPr/>
        </p:nvSpPr>
        <p:spPr>
          <a:xfrm>
            <a:off x="695326" y="4023097"/>
            <a:ext cx="97891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>
                <a:solidFill>
                  <a:srgbClr val="00F49D"/>
                </a:solidFill>
                <a:latin typeface="Gilroy" charset="0"/>
                <a:ea typeface="Gilroy" charset="0"/>
                <a:cs typeface="Gilroy" charset="0"/>
              </a:rPr>
              <a:t>https://</a:t>
            </a:r>
            <a:r>
              <a:rPr lang="es-ES_tradnl" dirty="0" err="1">
                <a:solidFill>
                  <a:srgbClr val="00F49D"/>
                </a:solidFill>
                <a:latin typeface="Gilroy" charset="0"/>
                <a:ea typeface="Gilroy" charset="0"/>
                <a:cs typeface="Gilroy" charset="0"/>
              </a:rPr>
              <a:t>aulacm.com</a:t>
            </a:r>
            <a:r>
              <a:rPr lang="es-ES_tradnl" dirty="0">
                <a:solidFill>
                  <a:srgbClr val="00F49D"/>
                </a:solidFill>
                <a:latin typeface="Gilroy" charset="0"/>
                <a:ea typeface="Gilroy" charset="0"/>
                <a:cs typeface="Gilroy" charset="0"/>
              </a:rPr>
              <a:t>/calendario-social-media/</a:t>
            </a:r>
            <a:endParaRPr lang="es-ES_tradnl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55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efont1">
      <a:majorFont>
        <a:latin typeface="Montserrat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9616</TotalTime>
  <Words>1626</Words>
  <Application>Microsoft Macintosh PowerPoint</Application>
  <PresentationFormat>Panorámica</PresentationFormat>
  <Paragraphs>293</Paragraphs>
  <Slides>40</Slides>
  <Notes>33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50" baseType="lpstr">
      <vt:lpstr>Arial</vt:lpstr>
      <vt:lpstr>Calibri</vt:lpstr>
      <vt:lpstr>Gilroy</vt:lpstr>
      <vt:lpstr>Gilroy Bold</vt:lpstr>
      <vt:lpstr>Gilroy Medium</vt:lpstr>
      <vt:lpstr>Gilroy SemiBold</vt:lpstr>
      <vt:lpstr>Interstate</vt:lpstr>
      <vt:lpstr>Lato</vt:lpstr>
      <vt:lpstr>Montserrat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SDFSFSDFSDF</dc:title>
  <dc:creator>Wowok Prast</dc:creator>
  <cp:lastModifiedBy>Microsoft Office User</cp:lastModifiedBy>
  <cp:revision>319</cp:revision>
  <dcterms:created xsi:type="dcterms:W3CDTF">2018-01-06T18:40:28Z</dcterms:created>
  <dcterms:modified xsi:type="dcterms:W3CDTF">2023-12-21T16:34:35Z</dcterms:modified>
</cp:coreProperties>
</file>