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324" r:id="rId3"/>
    <p:sldId id="476" r:id="rId4"/>
    <p:sldId id="433" r:id="rId5"/>
    <p:sldId id="478" r:id="rId6"/>
    <p:sldId id="479" r:id="rId7"/>
    <p:sldId id="480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2" r:id="rId17"/>
    <p:sldId id="493" r:id="rId18"/>
    <p:sldId id="495" r:id="rId19"/>
    <p:sldId id="494" r:id="rId20"/>
    <p:sldId id="496" r:id="rId21"/>
    <p:sldId id="347" r:id="rId22"/>
    <p:sldId id="477" r:id="rId23"/>
    <p:sldId id="497" r:id="rId24"/>
    <p:sldId id="422" r:id="rId25"/>
    <p:sldId id="458" r:id="rId26"/>
    <p:sldId id="499" r:id="rId27"/>
    <p:sldId id="498" r:id="rId28"/>
    <p:sldId id="500" r:id="rId29"/>
    <p:sldId id="332" r:id="rId30"/>
    <p:sldId id="457" r:id="rId31"/>
    <p:sldId id="473" r:id="rId32"/>
    <p:sldId id="501" r:id="rId33"/>
    <p:sldId id="503" r:id="rId34"/>
    <p:sldId id="504" r:id="rId35"/>
    <p:sldId id="468" r:id="rId36"/>
    <p:sldId id="505" r:id="rId37"/>
    <p:sldId id="506" r:id="rId38"/>
    <p:sldId id="435" r:id="rId39"/>
    <p:sldId id="507" r:id="rId40"/>
    <p:sldId id="464" r:id="rId41"/>
    <p:sldId id="508" r:id="rId42"/>
    <p:sldId id="509" r:id="rId43"/>
    <p:sldId id="357" r:id="rId44"/>
    <p:sldId id="510" r:id="rId45"/>
    <p:sldId id="511" r:id="rId46"/>
    <p:sldId id="512" r:id="rId47"/>
    <p:sldId id="514" r:id="rId48"/>
    <p:sldId id="39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C77"/>
    <a:srgbClr val="00F49D"/>
    <a:srgbClr val="FFD579"/>
    <a:srgbClr val="FF7E79"/>
    <a:srgbClr val="D3A9F8"/>
    <a:srgbClr val="F6C088"/>
    <a:srgbClr val="6E3100"/>
    <a:srgbClr val="B3FF86"/>
    <a:srgbClr val="03A5EA"/>
    <a:srgbClr val="007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208" autoAdjust="0"/>
  </p:normalViewPr>
  <p:slideViewPr>
    <p:cSldViewPr snapToGrid="0" showGuides="1">
      <p:cViewPr varScale="1">
        <p:scale>
          <a:sx n="123" d="100"/>
          <a:sy n="123" d="100"/>
        </p:scale>
        <p:origin x="41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2B41E-9643-4BD0-A049-AA59A9459EF1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5A893-4D34-448C-A3E8-AD5A80E096E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75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46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036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752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01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69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123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428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41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56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733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13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20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79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14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587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49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966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85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265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455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20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414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73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85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436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15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397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16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977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924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934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8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41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332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2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70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4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669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01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9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56612"/>
            <a:ext cx="3669632" cy="3669632"/>
          </a:xfrm>
          <a:prstGeom prst="hexagon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4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4" y="1900989"/>
            <a:ext cx="3669632" cy="3669632"/>
          </a:xfrm>
          <a:prstGeom prst="flowChartInputOutpu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20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1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03965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7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192714" y="0"/>
            <a:ext cx="2742973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677865"/>
            <a:ext cx="7935687" cy="5502275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03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70212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5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4323" y="0"/>
            <a:ext cx="7007677" cy="687433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8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251460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251460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73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3718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4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44830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201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352800" y="0"/>
            <a:ext cx="54864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670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253594" y="666752"/>
            <a:ext cx="7938407" cy="5495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021287" y="0"/>
            <a:ext cx="4558392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10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27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331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95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088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8092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436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7357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47357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45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44644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774871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74871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84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52576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8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43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26505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90575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22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2" y="667265"/>
            <a:ext cx="10972799" cy="55193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9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3371851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76" y="685800"/>
            <a:ext cx="5491845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585122" y="0"/>
            <a:ext cx="606879" cy="61722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00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04897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13113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2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930503" y="0"/>
            <a:ext cx="4330996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57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566805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11534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4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0559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640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06238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99514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122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252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70714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70714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11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61037" y="302080"/>
            <a:ext cx="8526163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9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8087" y="310243"/>
            <a:ext cx="7633608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7672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36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341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51460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297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06885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47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15736" y="0"/>
            <a:ext cx="45815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585122" y="0"/>
            <a:ext cx="606879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725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114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019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53440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784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115050" y="0"/>
            <a:ext cx="36385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286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753602" y="0"/>
            <a:ext cx="2438399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6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623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657227"/>
            <a:ext cx="8848725" cy="5534025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43275" y="0"/>
            <a:ext cx="55054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438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-1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369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3438524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090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0767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391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386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1153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0386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1153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453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0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581400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7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656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027947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7901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2656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27947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7901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6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829676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1126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119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724650" y="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3362326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724650" y="342900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75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172076" y="342900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9744076" y="0"/>
            <a:ext cx="24479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172076" y="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96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2524123"/>
            <a:ext cx="7943851" cy="43338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7943850" y="1"/>
            <a:ext cx="42481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810001" y="2"/>
            <a:ext cx="4133849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0" y="2"/>
            <a:ext cx="3810000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612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019925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343275" y="2"/>
            <a:ext cx="3676651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0" y="2505077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" y="2"/>
            <a:ext cx="3343275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4267200" y="2505077"/>
            <a:ext cx="2752725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321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52875" y="2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952875" y="4352927"/>
            <a:ext cx="4267200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" y="0"/>
            <a:ext cx="395287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1" y="2495552"/>
            <a:ext cx="395287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220076" y="0"/>
            <a:ext cx="397192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220076" y="2495552"/>
            <a:ext cx="397192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991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0668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857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2192000" cy="616267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2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18485" y="1467853"/>
            <a:ext cx="3982112" cy="3982112"/>
          </a:xfrm>
          <a:prstGeom prst="diamond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5663" y="1467853"/>
            <a:ext cx="3982112" cy="3982112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72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02701" y="1900989"/>
            <a:ext cx="3669632" cy="3669632"/>
          </a:xfrm>
          <a:prstGeom prst="snip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95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3" y="1804737"/>
            <a:ext cx="3669632" cy="3669632"/>
          </a:xfrm>
          <a:prstGeom prst="round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77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92705"/>
            <a:ext cx="3669632" cy="366963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65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8AB5-8A00-4802-9809-787E9175139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4C99-69E5-49D6-A757-D7D4F9110D6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05" r:id="rId3"/>
    <p:sldLayoutId id="2147483650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  <p:sldLayoutId id="2147483677" r:id="rId37"/>
    <p:sldLayoutId id="2147483678" r:id="rId38"/>
    <p:sldLayoutId id="2147483679" r:id="rId39"/>
    <p:sldLayoutId id="2147483680" r:id="rId40"/>
    <p:sldLayoutId id="2147483681" r:id="rId41"/>
    <p:sldLayoutId id="2147483682" r:id="rId42"/>
    <p:sldLayoutId id="2147483683" r:id="rId43"/>
    <p:sldLayoutId id="2147483690" r:id="rId44"/>
    <p:sldLayoutId id="2147483684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691" r:id="rId51"/>
    <p:sldLayoutId id="2147483692" r:id="rId52"/>
    <p:sldLayoutId id="2147483693" r:id="rId53"/>
    <p:sldLayoutId id="2147483694" r:id="rId54"/>
    <p:sldLayoutId id="2147483695" r:id="rId55"/>
    <p:sldLayoutId id="2147483696" r:id="rId56"/>
    <p:sldLayoutId id="2147483697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www.instagram.com/p/C0RC5U2oRj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instagram.com/p/CzwaZ0XImp4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www.instagram.com/somasaludfemenina/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nva.com/es_es/crear/logos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hyperlink" Target="https://color.adobe.com/es/create/color-whee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hrome.google.com/webstore/detail/colorpick-eyedropper/ohcpnigalekghcmgcdcenkpelffpdolg" TargetMode="External"/><Relationship Id="rId5" Type="http://schemas.openxmlformats.org/officeDocument/2006/relationships/hyperlink" Target="https://chrome.google.com/webstore/detail/colorzilla/bhlhnicpbhignbdhedgjhgdocnmhomnp?hl=es" TargetMode="Externa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hyperlink" Target="https://www.pexels.com/es-es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pik.es/" TargetMode="External"/><Relationship Id="rId5" Type="http://schemas.openxmlformats.org/officeDocument/2006/relationships/hyperlink" Target="https://www.flaticon.es/" TargetMode="Externa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50" y="5392470"/>
            <a:ext cx="2371062" cy="5865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540067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IDENTIFICACIÓN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10385" y="1925459"/>
            <a:ext cx="4561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Con el que el público se relaciona y se siente 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representadx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8801"/>
            <a:ext cx="437806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AMIGOS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5" y="1925459"/>
            <a:ext cx="4618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relacional pero son cosas que les mandarías a tus amigos/as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12" y="1158801"/>
            <a:ext cx="4771943" cy="46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REACCIÓN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4" y="1925459"/>
            <a:ext cx="5047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Contenido que te hace sentir algo ya sea bueno </a:t>
            </a:r>
            <a:r>
              <a:rPr lang="es-ES_tradnl" sz="160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o malo, 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por ejemplo cuando escuchamos malas noticas sobre el medioambiente</a:t>
            </a:r>
            <a:r>
              <a:rPr lang="mr-IN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…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32" y="1314450"/>
            <a:ext cx="3464509" cy="43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TUTORIAL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5" y="1925459"/>
            <a:ext cx="3633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Donde adquieres los conocimientos para hacer algo o divulgas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90" y="1257300"/>
            <a:ext cx="3378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QUERER ALGO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5" y="1925459"/>
            <a:ext cx="3633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Lo quieres o sientes que alguien lo puede necesitar, esto te pasa cuando estas de compras en digital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55" y="1085850"/>
            <a:ext cx="3791164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695326" y="2415519"/>
            <a:ext cx="10603829" cy="1885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Es decir no consiste en clasificar el contenido según lo que quieres decir, el formato o tipo de contenido, sino que hay que pensar en la reacción que va a producir en el público</a:t>
            </a:r>
          </a:p>
        </p:txBody>
      </p:sp>
    </p:spTree>
    <p:extLst>
      <p:ext uri="{BB962C8B-B14F-4D97-AF65-F5344CB8AC3E}">
        <p14:creationId xmlns:p14="http://schemas.microsoft.com/office/powerpoint/2010/main" val="14285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695326" y="2858432"/>
            <a:ext cx="10603829" cy="1013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En base a los contenidos que generan una reacción </a:t>
            </a:r>
            <a:r>
              <a:rPr lang="es-ES" sz="3000" b="1" spc="30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los más usados en social suelen ser </a:t>
            </a:r>
            <a:endParaRPr lang="es-ES" sz="3000" b="1" spc="300" dirty="0">
              <a:solidFill>
                <a:srgbClr val="00F49D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EDUCATIVOS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5" y="1925459"/>
            <a:ext cx="32313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Son aquellos que nos dan más información, sobre algo que queremos saber, un tema de la marca </a:t>
            </a: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Ejemplo: </a:t>
            </a: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/p/CzJ5ejENRuI/?</a:t>
            </a:r>
            <a:r>
              <a:rPr lang="es-ES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img_index</a:t>
            </a:r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=1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39" y="1844978"/>
            <a:ext cx="6475848" cy="357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462712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ENTRETENIMIENTO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5" y="1925459"/>
            <a:ext cx="49903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No tienen porque aportar valor a la conversación, son contenidos fáciles, alegres, divertidos</a:t>
            </a:r>
            <a:r>
              <a:rPr lang="mr-IN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…</a:t>
            </a:r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se suelen compartir</a:t>
            </a: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Pueden ser por ejemplo las frases de inspiración.</a:t>
            </a: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En este caso os pongo un podcast</a:t>
            </a: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https://www.instagram.com/p/C0RC5U2oRjR/</a:t>
            </a:r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Están destinados a ser compartidos y parten de la marca con ese propósito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1900562"/>
            <a:ext cx="4800600" cy="35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462712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INFORMATIVOS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10385" y="1925459"/>
            <a:ext cx="31663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Precios, que haces, productos</a:t>
            </a: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Ejemplo:</a:t>
            </a: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https://www.instagram.com/p/CzwaZ0XImp4/</a:t>
            </a:r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También hablan sobre el valor de la marca y que ofrece a sus usuarios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84" y="2344162"/>
            <a:ext cx="3067050" cy="2998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94" y="2344162"/>
            <a:ext cx="4095981" cy="29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2158954" y="2736502"/>
            <a:ext cx="7812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¿Cómo empezamos a desarrollar </a:t>
            </a:r>
          </a:p>
          <a:p>
            <a:pPr algn="ctr"/>
            <a:r>
              <a:rPr lang="es-ES_tradnl" sz="28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nuestro ecosistema? Vamos a darle voz, tono y personalidad a la marca en cada canal</a:t>
            </a:r>
          </a:p>
        </p:txBody>
      </p:sp>
    </p:spTree>
    <p:extLst>
      <p:ext uri="{BB962C8B-B14F-4D97-AF65-F5344CB8AC3E}">
        <p14:creationId xmlns:p14="http://schemas.microsoft.com/office/powerpoint/2010/main" val="27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695327" y="2629832"/>
            <a:ext cx="9434512" cy="1527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Hay que conseguir un equilibrio entre lo que </a:t>
            </a:r>
            <a:r>
              <a:rPr lang="es-ES" sz="3000" b="1" spc="30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se quiere decir y lo que nuestro público quiere escuchar</a:t>
            </a:r>
            <a:endParaRPr lang="es-ES" sz="3000" b="1" spc="300" dirty="0">
              <a:solidFill>
                <a:srgbClr val="00F49D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8731667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OBJETIVOS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DE LA MARCA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02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Que queremos conseguir, donde estamos y a donde queremos llegar, tiene que estar alineada a todo lo que haga offline </a:t>
            </a:r>
          </a:p>
        </p:txBody>
      </p:sp>
    </p:spTree>
    <p:extLst>
      <p:ext uri="{BB962C8B-B14F-4D97-AF65-F5344CB8AC3E}">
        <p14:creationId xmlns:p14="http://schemas.microsoft.com/office/powerpoint/2010/main" val="9578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477658"/>
            <a:ext cx="9791699" cy="1708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TODO LO QUE HAGAS EN ONLINE </a:t>
            </a:r>
            <a:r>
              <a:rPr lang="es-ES" sz="3600" b="1" spc="30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DEBE ESTAR ALINEADO </a:t>
            </a:r>
            <a:r>
              <a:rPr lang="es-ES" sz="3600" b="1" spc="300" dirty="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CON LO QUE HAGAS OFFLINE</a:t>
            </a:r>
            <a:endParaRPr lang="es-ES" sz="3000" b="1" spc="300" dirty="0">
              <a:solidFill>
                <a:srgbClr val="D3A9F8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849133"/>
            <a:ext cx="8435227" cy="1237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YA QUE COMPARTEN OBJETIVOS Y PÚBLICO</a:t>
            </a:r>
            <a:endParaRPr lang="es-ES" sz="3000" b="1" spc="300" dirty="0">
              <a:solidFill>
                <a:srgbClr val="D3A9F8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4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</a:t>
            </a:r>
            <a:r>
              <a:rPr lang="en-US" sz="120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OBJETIVOS DE LA MARCA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7848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710384" y="2666997"/>
            <a:ext cx="38044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Cocina sin gluten</a:t>
            </a:r>
          </a:p>
          <a:p>
            <a:r>
              <a:rPr lang="es-ES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Que esté siempre presente en tus canales digitales y en las acciones que hagas de forma física, por ejemplo un taller o escribir un libro.</a:t>
            </a:r>
          </a:p>
        </p:txBody>
      </p:sp>
      <p:cxnSp>
        <p:nvCxnSpPr>
          <p:cNvPr id="30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7" y="6216010"/>
            <a:ext cx="5505448" cy="11717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22" y="1522654"/>
            <a:ext cx="5873294" cy="38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462712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¿QUÉ ES LO QUE QUIERES CONSEGUIR?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710385" y="2887228"/>
            <a:ext cx="449026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Soma Salud Femenina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https://www.instagram.com/somasaludfemenina/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Ser un portal de salud consciente y integrativa dedicado a la mujer en el que el autocuidado femenino tenga un lugar importante . </a:t>
            </a:r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99" y="2441931"/>
            <a:ext cx="5143676" cy="339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710384" y="2248286"/>
            <a:ext cx="344727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Crear una comunidad en digital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Modernizar los servicios de SOMA y adaptarlos a la era digital y convertir las redes sociales de SOMA en unas redes que hablen de la salud femenina de una manera integral </a:t>
            </a:r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85" y="1079988"/>
            <a:ext cx="6457872" cy="46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710385" y="2851696"/>
            <a:ext cx="374731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Ser un referente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Posicionarse en el mundo del bienestar femenino como experta.</a:t>
            </a:r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39" y="1855085"/>
            <a:ext cx="6581776" cy="364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9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710385" y="2701301"/>
            <a:ext cx="38759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Vender el Método Top en </a:t>
            </a:r>
            <a:r>
              <a:rPr lang="es-ES_tradnl" sz="260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la plataforma online</a:t>
            </a:r>
            <a:endParaRPr lang="es-ES_tradnl" sz="2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Vender su método a mujeres que quieran cuidarse y que además quieran parte de esta comunidad</a:t>
            </a:r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37" y="1893652"/>
            <a:ext cx="6359739" cy="34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rgbClr val="FFC000"/>
                </a:solidFill>
              </a:rPr>
              <a:t> </a:t>
            </a:r>
            <a:endParaRPr lang="es-ES_tradnl" dirty="0">
              <a:solidFill>
                <a:srgbClr val="FFC000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DEFINIR</a:t>
            </a:r>
          </a:p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EL PÚBLICO</a:t>
            </a:r>
            <a:endParaRPr lang="en-US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03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Segmentos de edad, lugar, pero también </a:t>
            </a:r>
            <a:r>
              <a:rPr lang="es-ES_tradnl" sz="20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definieremos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el </a:t>
            </a:r>
            <a:r>
              <a:rPr lang="es-ES_tradnl" sz="20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buyer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persona (nuestro cliente ideal)</a:t>
            </a:r>
          </a:p>
        </p:txBody>
      </p:sp>
    </p:spTree>
    <p:extLst>
      <p:ext uri="{BB962C8B-B14F-4D97-AF65-F5344CB8AC3E}">
        <p14:creationId xmlns:p14="http://schemas.microsoft.com/office/powerpoint/2010/main" val="19424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391650" cy="1987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MARKETING 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DE CONTENIDOS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01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Se trata de la estrategia que hacemos online y que va de la mano de la marca y de lo que hagamos offline</a:t>
            </a:r>
          </a:p>
        </p:txBody>
      </p:sp>
    </p:spTree>
    <p:extLst>
      <p:ext uri="{BB962C8B-B14F-4D97-AF65-F5344CB8AC3E}">
        <p14:creationId xmlns:p14="http://schemas.microsoft.com/office/powerpoint/2010/main" val="1298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DEFINIR EL PÚBLICO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163332"/>
            <a:ext cx="8977312" cy="2422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TARGET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rgbClr val="FFD579"/>
              </a:solidFill>
              <a:latin typeface="Interstate" charset="0"/>
              <a:ea typeface="Interstate" charset="0"/>
              <a:cs typeface="Interstate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FFD579"/>
                </a:solidFill>
                <a:latin typeface="Gilroy" charset="0"/>
                <a:ea typeface="Gilroy" charset="0"/>
                <a:cs typeface="Gilroy" charset="0"/>
              </a:rPr>
              <a:t>Segmentos de población con </a:t>
            </a:r>
            <a:r>
              <a:rPr lang="es-ES" sz="3000" b="1" spc="300" dirty="0" err="1">
                <a:solidFill>
                  <a:srgbClr val="FFD579"/>
                </a:solidFill>
                <a:latin typeface="Gilroy" charset="0"/>
                <a:ea typeface="Gilroy" charset="0"/>
                <a:cs typeface="Gilroy" charset="0"/>
              </a:rPr>
              <a:t>carácterísticas</a:t>
            </a:r>
            <a:r>
              <a:rPr lang="es-ES" sz="3000" b="1" spc="300" dirty="0">
                <a:solidFill>
                  <a:srgbClr val="FFD579"/>
                </a:solidFill>
                <a:latin typeface="Gilroy" charset="0"/>
                <a:ea typeface="Gilroy" charset="0"/>
                <a:cs typeface="Gilroy" charset="0"/>
              </a:rPr>
              <a:t> compartidas. A su vez se pueden clasificar en B2B y B2C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DEFINIR EL PÚBLICO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1509713" y="2472749"/>
            <a:ext cx="43045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Sociodemográficos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Género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Edad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Lugar de 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nacimeinto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Ingresos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Formación</a:t>
            </a: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695325" y="1158801"/>
            <a:ext cx="8877299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TIPOS DE SEGMENTACIÓN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5553847" y="2491978"/>
            <a:ext cx="43045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Psicografía</a:t>
            </a:r>
            <a:endParaRPr lang="es-ES_tradnl" sz="2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Actitudes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Estilo de vida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Personalidad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Intereses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6597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220481"/>
            <a:ext cx="9562046" cy="23372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BUYER PERSONA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rgbClr val="FFD579"/>
              </a:solidFill>
              <a:latin typeface="Interstate" charset="0"/>
              <a:ea typeface="Interstate" charset="0"/>
              <a:cs typeface="Interstate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FFD579"/>
                </a:solidFill>
                <a:latin typeface="Gilroy" charset="0"/>
                <a:ea typeface="Gilroy" charset="0"/>
                <a:cs typeface="Gilroy" charset="0"/>
              </a:rPr>
              <a:t>Que es la representación del cliente ideal al que dirigimos nuestro producto o servicio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4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</a:t>
            </a:r>
            <a:r>
              <a:rPr lang="en-US" sz="120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DEFINIR EL PÚBLICO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9136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pic>
        <p:nvPicPr>
          <p:cNvPr id="15" name="Google Shape;422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2254" y="2098491"/>
            <a:ext cx="1488754" cy="146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23;p72"/>
          <p:cNvSpPr/>
          <p:nvPr/>
        </p:nvSpPr>
        <p:spPr>
          <a:xfrm>
            <a:off x="4032941" y="1357243"/>
            <a:ext cx="2799760" cy="440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DATOS DEMOGRAFICOS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Género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Estado civil / Situación familiar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Edad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Dónde vive 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Nacionalidad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u="none" strike="noStrike" cap="none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  <a:sym typeface="Arial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FORMACIÓN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Nivel educativo y estudios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Idiomas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1200" u="none" strike="noStrike" cap="none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  <a:sym typeface="Arial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EMPLEO 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Profesión /cargo/ rol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Tipo de empresa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Ingresos brutos anuales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Ingresos brutos núcleo familiar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 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ENTORNO Y OCIO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Familiares y amigos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Hobbies y actividades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Tiempo libre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Intereses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7" name="Google Shape;424;p72"/>
          <p:cNvSpPr/>
          <p:nvPr/>
        </p:nvSpPr>
        <p:spPr>
          <a:xfrm>
            <a:off x="7383230" y="1391898"/>
            <a:ext cx="4631629" cy="372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ACTITUD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Carácter y personalidad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Estilo de vida y tendencias que sigue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Cómo habla y de qué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Marcas que consume y </a:t>
            </a:r>
            <a:r>
              <a:rPr lang="es-ES" sz="1200" i="1" u="none" strike="noStrike" cap="none" dirty="0" err="1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lovemarks</a:t>
            </a:r>
            <a:endParaRPr sz="1200" i="1" u="none" strike="noStrike" cap="none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  <a:sym typeface="Arial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u="none" strike="noStrike" cap="none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  <a:sym typeface="Arial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NECESIDADES Y MOTIVACIONES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Necesidades que busca cubrir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Motivos de compra/uso, de decisión y de recomendación de nuestros/servicios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1200" u="none" strike="noStrike" cap="none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  <a:sym typeface="Arial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IDENTIFICADORES Y USO DE INTERNET 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Palabras clave (simples y </a:t>
            </a:r>
            <a:r>
              <a:rPr lang="es-ES" sz="1200" i="1" u="none" strike="noStrike" cap="none" dirty="0" err="1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longtail</a:t>
            </a: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)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Uso de redes sociales (plataformas, frecuencia de uso, contenido que publica, etc.)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i="1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Hashtags</a:t>
            </a: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 que usa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Uso de tecnología/dispositivos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Publicaciones que lee en línea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Marcas e </a:t>
            </a:r>
            <a:r>
              <a:rPr lang="es-ES" sz="1200" i="1" u="none" strike="noStrike" cap="none" dirty="0" err="1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influencers</a:t>
            </a:r>
            <a:r>
              <a:rPr lang="es-ES" sz="12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 a los que sigue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8" name="Google Shape;425;p72"/>
          <p:cNvSpPr txBox="1"/>
          <p:nvPr/>
        </p:nvSpPr>
        <p:spPr>
          <a:xfrm>
            <a:off x="982663" y="3646814"/>
            <a:ext cx="22279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Frase que le define 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en relación al producto o servicio que le ofrecemos</a:t>
            </a:r>
            <a:endParaRPr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9" name="Google Shape;426;p72"/>
          <p:cNvSpPr/>
          <p:nvPr/>
        </p:nvSpPr>
        <p:spPr>
          <a:xfrm>
            <a:off x="1017361" y="1341834"/>
            <a:ext cx="2227936" cy="30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Nombre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u="none" strike="noStrike" cap="none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sym typeface="Arial"/>
              </a:rPr>
              <a:t>Persona</a:t>
            </a:r>
            <a:endParaRPr b="1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7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DEFINIR EL PÚBLICO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9869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ECOSISTEMA DIGITAL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95326" y="1286887"/>
            <a:ext cx="43045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Mapa de empatía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Los mapas de empatía tradicionales se dividen en 4 cuadrantes (Dice, Piensa, Hace y Siente), con el usuario o persona en el centro. Los mapas de empatía proporcionan una visión de quién es un usuario en su conjunto, que no son ni cronológicos ni secuenciales.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87" y="1225698"/>
            <a:ext cx="62611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rgbClr val="FFC000"/>
                </a:solidFill>
              </a:rPr>
              <a:t> </a:t>
            </a:r>
            <a:endParaRPr lang="es-ES_tradnl" dirty="0">
              <a:solidFill>
                <a:srgbClr val="FFC000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PLATAFORMAS</a:t>
            </a:r>
          </a:p>
          <a:p>
            <a:pPr>
              <a:lnSpc>
                <a:spcPct val="100000"/>
              </a:lnSpc>
            </a:pPr>
            <a:r>
              <a:rPr lang="es-E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DIGITALES</a:t>
            </a:r>
            <a:endParaRPr lang="en-US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04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En que canales debo estar y porque, como debo hablar</a:t>
            </a:r>
          </a:p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Cual es el tono que debo usar</a:t>
            </a:r>
          </a:p>
        </p:txBody>
      </p:sp>
    </p:spTree>
    <p:extLst>
      <p:ext uri="{BB962C8B-B14F-4D97-AF65-F5344CB8AC3E}">
        <p14:creationId xmlns:p14="http://schemas.microsoft.com/office/powerpoint/2010/main" val="3657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434795"/>
            <a:ext cx="8705849" cy="1951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Podemos definir plataformas principales, donde haremos el mayor esfuerzo </a:t>
            </a:r>
            <a:r>
              <a:rPr lang="es-ES" sz="3000" b="1" spc="300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y plataformas secundarias y cuales son sus funciones</a:t>
            </a:r>
            <a:endParaRPr lang="es-ES" sz="3000" b="1" spc="300" dirty="0">
              <a:solidFill>
                <a:schemeClr val="accent4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4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PLATAFORMAS DIGITALES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4446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4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PLATAFORMAS DIGITALES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95326" y="2006169"/>
            <a:ext cx="9562046" cy="2894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/>
                </a:solidFill>
                <a:latin typeface="Interstate" charset="0"/>
                <a:ea typeface="Interstate" charset="0"/>
                <a:cs typeface="Interstate" charset="0"/>
              </a:rPr>
              <a:t>QUE TENER EN CUENTA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chemeClr val="accent4"/>
              </a:solidFill>
              <a:latin typeface="Interstate" charset="0"/>
              <a:ea typeface="Interstate" charset="0"/>
              <a:cs typeface="Interstate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- </a:t>
            </a:r>
            <a:r>
              <a:rPr lang="es-ES" sz="3000" b="1" spc="300" dirty="0" err="1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Carácterísticas</a:t>
            </a:r>
            <a:r>
              <a:rPr lang="es-ES" sz="3000" b="1" spc="300" dirty="0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 y funcionalidades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s-ES" sz="3000" b="1" spc="300" dirty="0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Número de usuarios y crecimiento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s-ES" sz="3000" b="1" spc="300" dirty="0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Presencia de los usuarios que son nuestro público objetivo</a:t>
            </a:r>
          </a:p>
        </p:txBody>
      </p:sp>
    </p:spTree>
    <p:extLst>
      <p:ext uri="{BB962C8B-B14F-4D97-AF65-F5344CB8AC3E}">
        <p14:creationId xmlns:p14="http://schemas.microsoft.com/office/powerpoint/2010/main" val="15498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PLATAFORMAS DIGITALES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5776912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¿CÓMO LO SABEMOS?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59" y="2600324"/>
            <a:ext cx="7408418" cy="270852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5326" y="2681601"/>
            <a:ext cx="2733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Os dejo algunas marcas que realizan informes </a:t>
            </a:r>
          </a:p>
        </p:txBody>
      </p:sp>
    </p:spTree>
    <p:extLst>
      <p:ext uri="{BB962C8B-B14F-4D97-AF65-F5344CB8AC3E}">
        <p14:creationId xmlns:p14="http://schemas.microsoft.com/office/powerpoint/2010/main" val="6978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4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PLATAFORMAS DIGITALES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95326" y="2134756"/>
            <a:ext cx="9562046" cy="2537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chemeClr val="accent4"/>
                </a:solidFill>
                <a:latin typeface="Interstate" charset="0"/>
                <a:ea typeface="Interstate" charset="0"/>
                <a:cs typeface="Interstate" charset="0"/>
              </a:rPr>
              <a:t>FUNCIÓN DE LA PLATAFORMA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chemeClr val="accent4"/>
              </a:solidFill>
              <a:latin typeface="Interstate" charset="0"/>
              <a:ea typeface="Interstate" charset="0"/>
              <a:cs typeface="Interstate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chemeClr val="accent4"/>
                </a:solidFill>
                <a:latin typeface="Gilroy" charset="0"/>
                <a:ea typeface="Gilroy" charset="0"/>
                <a:cs typeface="Gilroy" charset="0"/>
              </a:rPr>
              <a:t>Ver que funciones y que valor me aporta la plataforma en función de los objetivos marcados.</a:t>
            </a:r>
          </a:p>
        </p:txBody>
      </p:sp>
    </p:spTree>
    <p:extLst>
      <p:ext uri="{BB962C8B-B14F-4D97-AF65-F5344CB8AC3E}">
        <p14:creationId xmlns:p14="http://schemas.microsoft.com/office/powerpoint/2010/main" val="5380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606245"/>
            <a:ext cx="10603829" cy="1465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En el marketing de contenidos se crean diferentes contenidos, en distintos formatos, para atraer al público de la marca.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HOSTING Y DOMINIO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801980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EN EL CASO DE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SOMA SALUD FEMENINA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51" name="Rectángulo 50"/>
          <p:cNvSpPr/>
          <p:nvPr/>
        </p:nvSpPr>
        <p:spPr>
          <a:xfrm>
            <a:off x="695326" y="2795555"/>
            <a:ext cx="56618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INSTAGRAM </a:t>
            </a:r>
            <a:r>
              <a:rPr lang="mr-IN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–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Red social principal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Repositiorio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divulgativo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Contenido educativo</a:t>
            </a:r>
          </a:p>
          <a:p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Realtime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/ Directos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Comunidad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FACEBOOK </a:t>
            </a:r>
            <a:r>
              <a:rPr lang="mr-IN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–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Red social secundaria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Ampliamos el rango de edad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Nos sirve para la parte promocional en anuncios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2460258"/>
            <a:ext cx="4706612" cy="31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HOSTING Y DOMINIO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801980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PLATAFORMAS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HABITUALES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95325" y="2795555"/>
            <a:ext cx="108872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Facebook: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red social general que se utiliza para mantenerse en contacto con amigos y familiares, compartir contenido y participar en grupos y eventos.</a:t>
            </a:r>
          </a:p>
          <a:p>
            <a:endParaRPr lang="es-ES_tradnl" sz="20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0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Instagram: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red social centrada en la fotografía y el video, que permite a los usuarios compartir imágenes y videos cortos y aplicar filtros y efectos para mejorar su aspecto.</a:t>
            </a:r>
          </a:p>
          <a:p>
            <a:endParaRPr lang="es-ES_tradnl" sz="20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0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Twitter: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red social que permite a los usuarios compartir mensajes breves y enlaces con sus seguidores. Es popular entre los periodistas, los políticos y otros </a:t>
            </a:r>
            <a:r>
              <a:rPr lang="es-ES_tradnl" sz="20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influencers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para compartir noticias y opiniones.</a:t>
            </a:r>
          </a:p>
        </p:txBody>
      </p:sp>
    </p:spTree>
    <p:extLst>
      <p:ext uri="{BB962C8B-B14F-4D97-AF65-F5344CB8AC3E}">
        <p14:creationId xmlns:p14="http://schemas.microsoft.com/office/powerpoint/2010/main" val="18230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HOSTING Y DOMINIO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6801980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PLATAFORMAS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FFC000"/>
                </a:solidFill>
                <a:latin typeface="Interstate" charset="0"/>
                <a:ea typeface="Interstate" charset="0"/>
                <a:cs typeface="Interstate" charset="0"/>
              </a:rPr>
              <a:t>HABITUALES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95325" y="2795555"/>
            <a:ext cx="108872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LinkedIn: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red social para profesionales y empresas que se utiliza para conectarse con otros profesionales, buscar empleo y promocionar productos y servicios.</a:t>
            </a:r>
          </a:p>
          <a:p>
            <a:endParaRPr lang="es-ES_tradnl" sz="20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000" b="1" dirty="0" err="1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TikTok</a:t>
            </a:r>
            <a:r>
              <a:rPr lang="es-ES_tradnl" sz="20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: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red social centrada en el video que permite a los usuarios crear y compartir videos cortos con música y efectos especiales. Es popular entre los jóvenes y los creadores de contenido.</a:t>
            </a:r>
          </a:p>
          <a:p>
            <a:endParaRPr lang="es-ES_tradnl" sz="20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0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Pinterest: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red social basada en imágenes que permite a los usuarios descubrir y guardar ideas para proyectos de bricolaje, moda, decoración del hogar y más.</a:t>
            </a:r>
          </a:p>
        </p:txBody>
      </p:sp>
    </p:spTree>
    <p:extLst>
      <p:ext uri="{BB962C8B-B14F-4D97-AF65-F5344CB8AC3E}">
        <p14:creationId xmlns:p14="http://schemas.microsoft.com/office/powerpoint/2010/main" val="7346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rgbClr val="ED7C77"/>
                </a:solidFill>
              </a:rPr>
              <a:t> </a:t>
            </a:r>
            <a:endParaRPr lang="es-ES_tradnl" dirty="0">
              <a:solidFill>
                <a:srgbClr val="ED7C77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HERRAMIENTAS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PARA CREAR</a:t>
            </a: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05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3" y="5179504"/>
            <a:ext cx="8056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Como creo las publicaciones, herramientas para construir la imagen de mi red social </a:t>
            </a:r>
          </a:p>
        </p:txBody>
      </p:sp>
    </p:spTree>
    <p:extLst>
      <p:ext uri="{BB962C8B-B14F-4D97-AF65-F5344CB8AC3E}">
        <p14:creationId xmlns:p14="http://schemas.microsoft.com/office/powerpoint/2010/main" val="15730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05. HERRAMIENTAS PARA CREAR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ED7C77"/>
                </a:solidFill>
                <a:latin typeface="Interstate" charset="0"/>
                <a:ea typeface="Interstate" charset="0"/>
                <a:cs typeface="Interstate" charset="0"/>
              </a:rPr>
              <a:t>CANVA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3" y="2088520"/>
            <a:ext cx="7198062" cy="3564954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710383" y="5100627"/>
            <a:ext cx="2690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6"/>
              </a:rPr>
              <a:t>https://www.canva.com/es_es/crear/logos/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ED7C77"/>
                </a:solidFill>
                <a:latin typeface="Interstate" charset="0"/>
                <a:ea typeface="Interstate" charset="0"/>
                <a:cs typeface="Interstate" charset="0"/>
              </a:rPr>
              <a:t>CANVA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710383" y="5100627"/>
            <a:ext cx="2690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El interfaz es muy sencillo e intuitivo</a:t>
            </a:r>
          </a:p>
        </p:txBody>
      </p:sp>
      <p:sp>
        <p:nvSpPr>
          <p:cNvPr id="14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05. HERRAMIENTAS PARA CREAR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51" y="1909787"/>
            <a:ext cx="7324726" cy="32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ED7C77"/>
                </a:solidFill>
                <a:latin typeface="Interstate" charset="0"/>
                <a:ea typeface="Interstate" charset="0"/>
                <a:cs typeface="Interstate" charset="0"/>
              </a:rPr>
              <a:t>PALETAS DE COLORES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710384" y="2094606"/>
            <a:ext cx="105887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err="1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ColorZilla</a:t>
            </a:r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 </a:t>
            </a:r>
          </a:p>
          <a:p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  <a:hlinkClick r:id="rId5"/>
              </a:rPr>
              <a:t>https://chrome.google.com/webstore/detail/colorzilla/bhlhnicpbhignbdhedgjhgdocnmhomnp?hl=es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extensión, disponible en Firefox y Chrome, con la que puedes obtener los códigos de colores de cualquier sitio web. Si le gusta un color, puede 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pipetearlo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e importar el código a otro programa.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 err="1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ColorPick</a:t>
            </a:r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 </a:t>
            </a:r>
            <a:r>
              <a:rPr lang="es-ES_tradnl" sz="1600" b="1" dirty="0" err="1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Eyedropper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6"/>
              </a:rPr>
              <a:t>https://chrome.google.com/webstore/detail/colorpick-eyedropper/ohcpnigalekghcmgcdcenkpelffpdolg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una extensión, disponible en Chrome, para obtener códigos de color y llevarlos a cualquier sitio.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Adobe Color</a:t>
            </a:r>
          </a:p>
          <a:p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  <a:hlinkClick r:id="rId7"/>
              </a:rPr>
              <a:t>https://color.adobe.com/es/create/color-wheel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Te ayudará a definir su paleta y encontrar inspiración para combinar colores.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Pinterest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Inspiración para descargar paletas de color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05. HERRAMIENTAS PARA CREAR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9195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05. HERRAMIENTAS PARA TRABAJAR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ED7C77"/>
                </a:solidFill>
                <a:latin typeface="Interstate" charset="0"/>
                <a:ea typeface="Interstate" charset="0"/>
                <a:cs typeface="Interstate" charset="0"/>
              </a:rPr>
              <a:t>OTROS RECURSOS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710384" y="2094606"/>
            <a:ext cx="105887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err="1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Flaticon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  <a:hlinkClick r:id="rId5"/>
              </a:rPr>
              <a:t>https://www.flaticon.es/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Librería de iconos y </a:t>
            </a:r>
            <a:r>
              <a:rPr lang="es-ES_tradnl" sz="16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stickers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(algunos gratis y algunos de pago)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 err="1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Freepik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  <a:hlinkClick r:id="rId6"/>
              </a:rPr>
              <a:t>https://www.freepik.es/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Librería de fotos, vídeos, ilustraciones, iconos, plantillas (algunos gratis y algunos de pago). Son editables normalmente en el pack de Adobe pero ahora también tiene editor interno</a:t>
            </a: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 err="1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</a:rPr>
              <a:t>Pexels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SemiBold" charset="0"/>
                <a:ea typeface="Gilroy SemiBold" charset="0"/>
                <a:cs typeface="Gilroy SemiBold" charset="0"/>
                <a:hlinkClick r:id="rId7"/>
              </a:rPr>
              <a:t>https://www.pexels.com/es-es/</a:t>
            </a:r>
            <a:endParaRPr lang="es-ES_tradnl" sz="1600" b="1" dirty="0">
              <a:solidFill>
                <a:srgbClr val="17385E"/>
              </a:solidFill>
              <a:latin typeface="Gilroy SemiBold" charset="0"/>
              <a:ea typeface="Gilroy SemiBold" charset="0"/>
              <a:cs typeface="Gilroy SemiBold" charset="0"/>
            </a:endParaRP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Sitio en el que puede obtener imágenes y videos libres de derechos de autor.</a:t>
            </a:r>
          </a:p>
        </p:txBody>
      </p:sp>
    </p:spTree>
    <p:extLst>
      <p:ext uri="{BB962C8B-B14F-4D97-AF65-F5344CB8AC3E}">
        <p14:creationId xmlns:p14="http://schemas.microsoft.com/office/powerpoint/2010/main" val="269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2013958" y="2204681"/>
            <a:ext cx="8164084" cy="236291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946484" y="90931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WEBINAR. 16 DE NOVIEMBRE 2023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909638" y="1946648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MUCHAS 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GRACIAS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50" y="5392470"/>
            <a:ext cx="2371062" cy="5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344081"/>
            <a:ext cx="10603829" cy="1851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La idea es crear una relación a largo plazo con este público, que se convierta en nuestro cliente y seamos su primera referencia en el momento de </a:t>
            </a:r>
            <a:r>
              <a:rPr lang="es-ES" sz="3000" b="1" spc="30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la compra.</a:t>
            </a:r>
            <a:endParaRPr lang="es-ES" sz="3000" b="1" spc="300" dirty="0">
              <a:solidFill>
                <a:srgbClr val="00F49D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695326" y="2391933"/>
            <a:ext cx="10906124" cy="1865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00F49D"/>
                </a:solidFill>
                <a:latin typeface="Interstate" charset="0"/>
                <a:ea typeface="Interstate" charset="0"/>
                <a:cs typeface="Interstate" charset="0"/>
              </a:rPr>
              <a:t>EL PROPÓSITO</a:t>
            </a:r>
            <a:endParaRPr lang="es-ES" sz="3000" b="1" spc="300" dirty="0">
              <a:solidFill>
                <a:srgbClr val="00F49D"/>
              </a:solidFill>
              <a:latin typeface="Interstate" charset="0"/>
              <a:ea typeface="Interstate" charset="0"/>
              <a:cs typeface="Interstate" charset="0"/>
            </a:endParaRP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rgbClr val="00F49D"/>
              </a:solidFill>
              <a:latin typeface="Interstate" charset="0"/>
              <a:ea typeface="Interstate" charset="0"/>
              <a:cs typeface="Interstate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Es darle al consumidor contenido relevante para atraer al público y no para perseguirle.</a:t>
            </a:r>
          </a:p>
        </p:txBody>
      </p:sp>
    </p:spTree>
    <p:extLst>
      <p:ext uri="{BB962C8B-B14F-4D97-AF65-F5344CB8AC3E}">
        <p14:creationId xmlns:p14="http://schemas.microsoft.com/office/powerpoint/2010/main" val="14620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695326" y="1763042"/>
            <a:ext cx="10603829" cy="349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Dentro del marketing de contenidos tenemos algunos ejemplos de los tipos de formato: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rgbClr val="00F49D"/>
              </a:solidFill>
              <a:latin typeface="Gilroy" charset="0"/>
              <a:ea typeface="Gilroy" charset="0"/>
              <a:cs typeface="Gilroy" charset="0"/>
            </a:endParaRP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Blog / Post</a:t>
            </a: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Fotos o imágenes</a:t>
            </a: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Vídeos</a:t>
            </a:r>
          </a:p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Ilustraciones</a:t>
            </a:r>
          </a:p>
          <a:p>
            <a:pPr>
              <a:lnSpc>
                <a:spcPct val="100000"/>
              </a:lnSpc>
            </a:pPr>
            <a:endParaRPr lang="es-ES" sz="3000" b="1" spc="300" dirty="0">
              <a:solidFill>
                <a:srgbClr val="00F49D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695326" y="2944156"/>
            <a:ext cx="10603829" cy="9134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b="1" spc="300" dirty="0">
                <a:solidFill>
                  <a:srgbClr val="00F49D"/>
                </a:solidFill>
                <a:latin typeface="Gilroy" charset="0"/>
                <a:ea typeface="Gilroy" charset="0"/>
                <a:cs typeface="Gilroy" charset="0"/>
              </a:rPr>
              <a:t>Pero también se pueden clasificar por como hacen sentir al público</a:t>
            </a:r>
          </a:p>
        </p:txBody>
      </p:sp>
    </p:spTree>
    <p:extLst>
      <p:ext uri="{BB962C8B-B14F-4D97-AF65-F5344CB8AC3E}">
        <p14:creationId xmlns:p14="http://schemas.microsoft.com/office/powerpoint/2010/main" val="7948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MARKETING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6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HUMOR</a:t>
            </a: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10384" y="1925459"/>
            <a:ext cx="5490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Los memes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90" y="1235901"/>
            <a:ext cx="4414837" cy="44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font1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9425</TotalTime>
  <Words>1774</Words>
  <Application>Microsoft Macintosh PowerPoint</Application>
  <PresentationFormat>Panorámica</PresentationFormat>
  <Paragraphs>316</Paragraphs>
  <Slides>48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6" baseType="lpstr">
      <vt:lpstr>Arial</vt:lpstr>
      <vt:lpstr>Calibri</vt:lpstr>
      <vt:lpstr>Gilroy</vt:lpstr>
      <vt:lpstr>Gilroy SemiBold</vt:lpstr>
      <vt:lpstr>Interstate</vt:lpstr>
      <vt:lpstr>Lato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SDFSFSDFSDF</dc:title>
  <dc:creator>Wowok Prast</dc:creator>
  <cp:lastModifiedBy>Microsoft Office User</cp:lastModifiedBy>
  <cp:revision>310</cp:revision>
  <dcterms:created xsi:type="dcterms:W3CDTF">2018-01-06T18:40:28Z</dcterms:created>
  <dcterms:modified xsi:type="dcterms:W3CDTF">2023-12-15T08:08:51Z</dcterms:modified>
</cp:coreProperties>
</file>