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82" r:id="rId2"/>
    <p:sldId id="283" r:id="rId3"/>
    <p:sldId id="269" r:id="rId4"/>
    <p:sldId id="261" r:id="rId5"/>
    <p:sldId id="270" r:id="rId6"/>
    <p:sldId id="272" r:id="rId7"/>
    <p:sldId id="274" r:id="rId8"/>
    <p:sldId id="284" r:id="rId9"/>
    <p:sldId id="273" r:id="rId10"/>
    <p:sldId id="267" r:id="rId11"/>
    <p:sldId id="285" r:id="rId12"/>
    <p:sldId id="271" r:id="rId13"/>
    <p:sldId id="278" r:id="rId14"/>
    <p:sldId id="276" r:id="rId15"/>
    <p:sldId id="286" r:id="rId16"/>
    <p:sldId id="281" r:id="rId17"/>
    <p:sldId id="279" r:id="rId18"/>
    <p:sldId id="280" r:id="rId19"/>
    <p:sldId id="275" r:id="rId20"/>
    <p:sldId id="277" r:id="rId21"/>
    <p:sldId id="266" r:id="rId22"/>
    <p:sldId id="265" r:id="rId23"/>
    <p:sldId id="287" r:id="rId24"/>
    <p:sldId id="263" r:id="rId25"/>
    <p:sldId id="264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icrosoft YaHei" panose="020B0503020204020204" pitchFamily="34" charset="-122"/>
      <p:regular r:id="rId32"/>
      <p:bold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Barrabe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389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SECCION">
    <p:bg>
      <p:bgPr>
        <a:solidFill>
          <a:srgbClr val="18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145E964F-DEDB-374F-B9E1-2A5ABAA997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693" y="791809"/>
            <a:ext cx="4494898" cy="11612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653"/>
              </a:lnSpc>
              <a:buNone/>
              <a:defRPr sz="3869" b="1" i="0" spc="0" baseline="0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>
              <a:lnSpc>
                <a:spcPts val="4391"/>
              </a:lnSpc>
              <a:defRPr sz="3824"/>
            </a:lvl2pPr>
            <a:lvl3pPr>
              <a:lnSpc>
                <a:spcPts val="4391"/>
              </a:lnSpc>
              <a:defRPr sz="3824"/>
            </a:lvl3pPr>
            <a:lvl4pPr>
              <a:lnSpc>
                <a:spcPts val="4391"/>
              </a:lnSpc>
              <a:defRPr sz="3824"/>
            </a:lvl4pPr>
            <a:lvl5pPr>
              <a:lnSpc>
                <a:spcPts val="4391"/>
              </a:lnSpc>
              <a:defRPr sz="3824"/>
            </a:lvl5pPr>
          </a:lstStyle>
          <a:p>
            <a:pPr lvl="0"/>
            <a:endParaRPr lang="es-ES_tradnl" dirty="0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D318B90B-D51B-D74E-A9FB-7C6959837F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693" y="154568"/>
            <a:ext cx="8714458" cy="4595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653"/>
              </a:lnSpc>
              <a:buNone/>
              <a:defRPr sz="945" b="0" i="0" spc="180" baseline="0">
                <a:solidFill>
                  <a:srgbClr val="D08B0B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>
              <a:lnSpc>
                <a:spcPts val="4391"/>
              </a:lnSpc>
              <a:defRPr sz="3824"/>
            </a:lvl2pPr>
            <a:lvl3pPr>
              <a:lnSpc>
                <a:spcPts val="4391"/>
              </a:lnSpc>
              <a:defRPr sz="3824"/>
            </a:lvl3pPr>
            <a:lvl4pPr>
              <a:lnSpc>
                <a:spcPts val="4391"/>
              </a:lnSpc>
              <a:defRPr sz="3824"/>
            </a:lvl4pPr>
            <a:lvl5pPr>
              <a:lnSpc>
                <a:spcPts val="4391"/>
              </a:lnSpc>
              <a:defRPr sz="3824"/>
            </a:lvl5pPr>
          </a:lstStyle>
          <a:p>
            <a:pPr lvl="0"/>
            <a:r>
              <a:rPr lang="es-ES_tradnl" dirty="0"/>
              <a:t>¿QUÉ ES?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90D652E-A54B-CDE1-AA88-5FF637ACDB53}"/>
              </a:ext>
            </a:extLst>
          </p:cNvPr>
          <p:cNvSpPr/>
          <p:nvPr userDrawn="1"/>
        </p:nvSpPr>
        <p:spPr>
          <a:xfrm>
            <a:off x="283733" y="4658331"/>
            <a:ext cx="1181100" cy="459544"/>
          </a:xfrm>
          <a:prstGeom prst="rect">
            <a:avLst/>
          </a:prstGeom>
          <a:solidFill>
            <a:srgbClr val="1838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2658D5F-1634-96B2-9BE5-FC0B1E19D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168" y="4787275"/>
            <a:ext cx="842233" cy="2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8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ASE DESTACA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es personas señalando la computadora portátil plateada">
            <a:extLst>
              <a:ext uri="{FF2B5EF4-FFF2-40B4-BE49-F238E27FC236}">
                <a16:creationId xmlns:a16="http://schemas.microsoft.com/office/drawing/2014/main" id="{1293ABBB-DDA2-9D99-50D9-FBF5638267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0D709B64-C1F6-2E49-8D1F-FD0D74DAEB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543" y="368133"/>
            <a:ext cx="6494559" cy="31434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5129"/>
              </a:lnSpc>
              <a:buNone/>
              <a:defRPr sz="5399" b="1" i="0" spc="0" baseline="0">
                <a:solidFill>
                  <a:schemeClr val="bg1"/>
                </a:solidFill>
                <a:latin typeface="Barrabes" panose="020B0502020204020303" pitchFamily="34" charset="77"/>
                <a:ea typeface="Barrabes" panose="020B0502020204020303" pitchFamily="34" charset="77"/>
                <a:cs typeface="Arial" panose="020B0604020202020204" pitchFamily="34" charset="0"/>
              </a:defRPr>
            </a:lvl1pPr>
            <a:lvl2pPr>
              <a:lnSpc>
                <a:spcPts val="4391"/>
              </a:lnSpc>
              <a:defRPr sz="3824"/>
            </a:lvl2pPr>
            <a:lvl3pPr>
              <a:lnSpc>
                <a:spcPts val="4391"/>
              </a:lnSpc>
              <a:defRPr sz="3824"/>
            </a:lvl3pPr>
            <a:lvl4pPr>
              <a:lnSpc>
                <a:spcPts val="4391"/>
              </a:lnSpc>
              <a:defRPr sz="3824"/>
            </a:lvl4pPr>
            <a:lvl5pPr>
              <a:lnSpc>
                <a:spcPts val="4391"/>
              </a:lnSpc>
              <a:defRPr sz="3824"/>
            </a:lvl5pPr>
          </a:lstStyle>
          <a:p>
            <a:pPr lvl="0"/>
            <a:r>
              <a:rPr lang="es-ES_tradnl" err="1"/>
              <a:t>We</a:t>
            </a:r>
            <a:r>
              <a:rPr lang="es-ES_tradnl"/>
              <a:t> </a:t>
            </a:r>
            <a:r>
              <a:rPr lang="es-ES_tradnl" err="1"/>
              <a:t>orchestrate</a:t>
            </a:r>
            <a:r>
              <a:rPr lang="es-ES_tradnl"/>
              <a:t> </a:t>
            </a:r>
            <a:r>
              <a:rPr lang="es-ES_tradnl" err="1"/>
              <a:t>meaningful</a:t>
            </a:r>
            <a:r>
              <a:rPr lang="es-ES_tradnl"/>
              <a:t> </a:t>
            </a:r>
            <a:r>
              <a:rPr lang="es-ES_tradnl" err="1"/>
              <a:t>experiences</a:t>
            </a:r>
            <a:r>
              <a:rPr lang="es-ES_tradnl"/>
              <a:t> </a:t>
            </a:r>
            <a:r>
              <a:rPr lang="es-ES_tradnl" err="1"/>
              <a:t>that</a:t>
            </a:r>
            <a:r>
              <a:rPr lang="es-ES_tradnl"/>
              <a:t> </a:t>
            </a:r>
            <a:r>
              <a:rPr lang="es-ES_tradnl" err="1"/>
              <a:t>work</a:t>
            </a:r>
            <a:r>
              <a:rPr lang="es-ES_tradnl"/>
              <a:t>.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FC8CBE3E-70FC-1B34-864F-0D6B1D92D9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2225" y="368133"/>
            <a:ext cx="842233" cy="2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7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ÁFICO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s manos de cuatro personas se envuelven alrededor de los hombros mientras miran la puesta de sol">
            <a:extLst>
              <a:ext uri="{FF2B5EF4-FFF2-40B4-BE49-F238E27FC236}">
                <a16:creationId xmlns:a16="http://schemas.microsoft.com/office/drawing/2014/main" id="{E6E38716-81C9-418D-BB01-AA40CC4F0B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 descr="Texto, Logotipo&#10;&#10;Descripción generada automáticamente">
            <a:extLst>
              <a:ext uri="{FF2B5EF4-FFF2-40B4-BE49-F238E27FC236}">
                <a16:creationId xmlns:a16="http://schemas.microsoft.com/office/drawing/2014/main" id="{8096E0DE-21E1-1019-C403-04728AFF5F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832" y="641668"/>
            <a:ext cx="2339794" cy="946538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31BFB987-EA5F-8A94-CF39-2EFFDAE14D89}"/>
              </a:ext>
            </a:extLst>
          </p:cNvPr>
          <p:cNvSpPr/>
          <p:nvPr userDrawn="1"/>
        </p:nvSpPr>
        <p:spPr>
          <a:xfrm>
            <a:off x="0" y="4533901"/>
            <a:ext cx="9144000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A256C55F-12FB-7AA7-C653-FFEA6A4389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728" y="4618124"/>
            <a:ext cx="6860749" cy="4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3284D99-EA8E-4DC8-3B84-BC4168CC72EC}"/>
              </a:ext>
            </a:extLst>
          </p:cNvPr>
          <p:cNvSpPr/>
          <p:nvPr/>
        </p:nvSpPr>
        <p:spPr>
          <a:xfrm>
            <a:off x="0" y="4533901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77D3E2F-A1B7-A389-65CD-25B0FF80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28" y="4618124"/>
            <a:ext cx="6860749" cy="4406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" y="41584"/>
            <a:ext cx="7911477" cy="44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2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rgente-importante-norm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96" y="625046"/>
            <a:ext cx="5889596" cy="45184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79154" y="104905"/>
            <a:ext cx="4530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3. Priorización de tareas </a:t>
            </a:r>
            <a:endParaRPr lang="es-ES" sz="2800" b="1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961" y="1513828"/>
            <a:ext cx="1714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Matriz </a:t>
            </a:r>
            <a:r>
              <a:rPr lang="es-ES" sz="1800" b="1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de prioridades de Eisenhower</a:t>
            </a:r>
          </a:p>
        </p:txBody>
      </p:sp>
    </p:spTree>
    <p:extLst>
      <p:ext uri="{BB962C8B-B14F-4D97-AF65-F5344CB8AC3E}">
        <p14:creationId xmlns:p14="http://schemas.microsoft.com/office/powerpoint/2010/main" val="233567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30819" y="167031"/>
            <a:ext cx="5806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Métodos para evitar la Procrastinación</a:t>
            </a:r>
            <a:endParaRPr lang="es-ES" sz="24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pic>
        <p:nvPicPr>
          <p:cNvPr id="5" name="Picture 2" descr="http://www.ignuscommunity.com/blog/wp-content/uploads/2012/07/IGNUS_gestiondeltiemp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8" y="1732826"/>
            <a:ext cx="2001713" cy="200171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ángulo 6"/>
          <p:cNvSpPr/>
          <p:nvPr/>
        </p:nvSpPr>
        <p:spPr>
          <a:xfrm>
            <a:off x="2477912" y="1507093"/>
            <a:ext cx="66073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.Desglosa las tareas en más pequeñas y manejables.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Haz listas de actividades según importancia y urgencia.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Elimina distorsiones cognitivas y pensamientos saboteadores.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Celebra y recompénsate por  tus logros, te motivará a continuar.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Visualiza el resultado, sus beneficios y cómo te sentirás al lograrlo.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Elimina o minimiza distracciones analógicas y digitales (redes, apps..)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Comienza por lo más desafiante y difícil.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Comparte metas y plazos con tu gente, impulsarás tu compromiso.</a:t>
            </a:r>
          </a:p>
          <a:p>
            <a:endParaRPr lang="es-ES" sz="16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6198" y="3960272"/>
            <a:ext cx="809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Crea rutinas diarias con esas tareas especificas, serán hábitos y no te costará tanto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.Aprende a decir ´no´ a lo que no aporta a tu objetivo y te sobrecarga de compromisos.</a:t>
            </a:r>
            <a:endParaRPr lang="es-ES" sz="16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5118" y="777464"/>
            <a:ext cx="8393185" cy="58477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 </a:t>
            </a:r>
            <a:r>
              <a:rPr lang="es-ES" sz="1600" i="1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No procrastinas por falta de motivación, lo haces por que hay otras motivaciones y obstáculos internos.</a:t>
            </a:r>
          </a:p>
        </p:txBody>
      </p:sp>
    </p:spTree>
    <p:extLst>
      <p:ext uri="{BB962C8B-B14F-4D97-AF65-F5344CB8AC3E}">
        <p14:creationId xmlns:p14="http://schemas.microsoft.com/office/powerpoint/2010/main" val="73165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580139" y="415899"/>
            <a:ext cx="6626004" cy="1161232"/>
          </a:xfrm>
        </p:spPr>
        <p:txBody>
          <a:bodyPr/>
          <a:lstStyle/>
          <a:p>
            <a:r>
              <a:rPr lang="es-ES" sz="2400" dirty="0" smtClean="0"/>
              <a:t>II. Herramientas de rendimiento</a:t>
            </a:r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543574" y="1577131"/>
            <a:ext cx="62087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1. Gestión del tiempo.</a:t>
            </a:r>
          </a:p>
          <a:p>
            <a:pPr marL="457200" indent="-457200">
              <a:buAutoNum type="arabicPeriod"/>
            </a:pPr>
            <a:endParaRPr lang="es-ES" sz="20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r>
              <a:rPr lang="es-ES" sz="20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2. </a:t>
            </a:r>
            <a:r>
              <a:rPr lang="es-ES" sz="20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Delegación </a:t>
            </a:r>
            <a:r>
              <a:rPr lang="es-ES" sz="20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y Automatización de tareas repetitivas.</a:t>
            </a:r>
          </a:p>
          <a:p>
            <a:endParaRPr lang="es-ES" sz="20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pic>
        <p:nvPicPr>
          <p:cNvPr id="2050" name="Picture 2" descr="símbolos de ascensión - ilustración de arte vect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94" y="2900570"/>
            <a:ext cx="3372375" cy="19396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35"/>
          <p:cNvGrpSpPr>
            <a:grpSpLocks/>
          </p:cNvGrpSpPr>
          <p:nvPr/>
        </p:nvGrpSpPr>
        <p:grpSpPr bwMode="auto">
          <a:xfrm>
            <a:off x="738231" y="422126"/>
            <a:ext cx="8070209" cy="4342821"/>
            <a:chOff x="1248" y="240"/>
            <a:chExt cx="4176" cy="3600"/>
          </a:xfrm>
        </p:grpSpPr>
        <p:sp>
          <p:nvSpPr>
            <p:cNvPr id="5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/>
            </a:p>
          </p:txBody>
        </p:sp>
        <p:sp>
          <p:nvSpPr>
            <p:cNvPr id="7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/>
            </a:p>
          </p:txBody>
        </p:sp>
        <p:sp>
          <p:nvSpPr>
            <p:cNvPr id="8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6" cy="935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/>
            </a:p>
          </p:txBody>
        </p:sp>
        <p:sp>
          <p:nvSpPr>
            <p:cNvPr id="9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1 w 21600"/>
                <a:gd name="T1" fmla="*/ 0 h 21600"/>
                <a:gd name="T2" fmla="*/ 5 w 21600"/>
                <a:gd name="T3" fmla="*/ 0 h 21600"/>
                <a:gd name="T4" fmla="*/ 6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/>
            </a:p>
          </p:txBody>
        </p:sp>
      </p:grpSp>
      <p:pic>
        <p:nvPicPr>
          <p:cNvPr id="10" name="Picture 17" descr="http://valeriaayala.com/blog/wp-content/uploads/2012/04/gestion_del-tiem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73" y="422126"/>
            <a:ext cx="1465253" cy="13060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45"/>
          <p:cNvSpPr txBox="1">
            <a:spLocks noChangeArrowheads="1"/>
          </p:cNvSpPr>
          <p:nvPr/>
        </p:nvSpPr>
        <p:spPr bwMode="auto">
          <a:xfrm>
            <a:off x="3165414" y="979550"/>
            <a:ext cx="2693988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120000"/>
              </a:lnSpc>
              <a:buClr>
                <a:srgbClr val="660066"/>
              </a:buClr>
              <a:buSzPct val="85000"/>
              <a:buFont typeface="Monotype Sorts"/>
              <a:buNone/>
            </a:pPr>
            <a:r>
              <a:rPr lang="es-ES_tradnl" altLang="es-ES" sz="20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INELASTICO</a:t>
            </a:r>
            <a:endParaRPr lang="es-ES" altLang="es-ES" sz="20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12" name="Text Box 1044"/>
          <p:cNvSpPr txBox="1">
            <a:spLocks noChangeArrowheads="1"/>
          </p:cNvSpPr>
          <p:nvPr/>
        </p:nvSpPr>
        <p:spPr bwMode="auto">
          <a:xfrm>
            <a:off x="3684831" y="1624710"/>
            <a:ext cx="2338388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>
                <a:srgbClr val="660066"/>
              </a:buClr>
              <a:buSzPct val="80000"/>
              <a:buFont typeface="Monotype Sorts"/>
              <a:buNone/>
            </a:pPr>
            <a:r>
              <a:rPr lang="es-ES_tradnl" altLang="es-ES" sz="24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INEXORABLE</a:t>
            </a:r>
            <a:endParaRPr lang="es-ES" altLang="es-ES" sz="24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13" name="Text Box 1042"/>
          <p:cNvSpPr txBox="1">
            <a:spLocks noChangeArrowheads="1"/>
          </p:cNvSpPr>
          <p:nvPr/>
        </p:nvSpPr>
        <p:spPr bwMode="auto">
          <a:xfrm>
            <a:off x="3495919" y="3067839"/>
            <a:ext cx="28813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>
                <a:srgbClr val="660066"/>
              </a:buClr>
              <a:buSzPct val="80000"/>
              <a:buFont typeface="Monotype Sorts"/>
              <a:buNone/>
            </a:pPr>
            <a:r>
              <a:rPr lang="es-ES_tradnl" altLang="es-ES" sz="24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INSUSTITUIBLE</a:t>
            </a:r>
            <a:endParaRPr lang="es-ES" altLang="es-ES" sz="24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14" name="Text Box 1043"/>
          <p:cNvSpPr txBox="1">
            <a:spLocks noChangeArrowheads="1"/>
          </p:cNvSpPr>
          <p:nvPr/>
        </p:nvSpPr>
        <p:spPr bwMode="auto">
          <a:xfrm>
            <a:off x="3684831" y="2490876"/>
            <a:ext cx="269240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>
                <a:srgbClr val="660066"/>
              </a:buClr>
              <a:buSzPct val="80000"/>
              <a:buFont typeface="Monotype Sorts"/>
              <a:buNone/>
            </a:pPr>
            <a:r>
              <a:rPr lang="es-ES_tradnl" altLang="es-ES" sz="24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IGUALITARIO</a:t>
            </a:r>
            <a:endParaRPr lang="es-ES" altLang="es-ES" sz="24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15" name="Text Box 1040"/>
          <p:cNvSpPr txBox="1">
            <a:spLocks noChangeArrowheads="1"/>
          </p:cNvSpPr>
          <p:nvPr/>
        </p:nvSpPr>
        <p:spPr bwMode="auto">
          <a:xfrm>
            <a:off x="2916458" y="3789234"/>
            <a:ext cx="3191899" cy="100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120000"/>
              </a:lnSpc>
              <a:buClr>
                <a:srgbClr val="660066"/>
              </a:buClr>
              <a:buSzPct val="85000"/>
              <a:buFont typeface="Monotype Sorts"/>
              <a:buNone/>
            </a:pPr>
            <a:r>
              <a:rPr lang="es-ES_tradnl" altLang="es-ES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INDISPENSABLE</a:t>
            </a:r>
          </a:p>
          <a:p>
            <a:pPr lvl="1" algn="ctr">
              <a:lnSpc>
                <a:spcPct val="120000"/>
              </a:lnSpc>
              <a:buClr>
                <a:srgbClr val="660066"/>
              </a:buClr>
              <a:buSzPct val="85000"/>
              <a:buFont typeface="Monotype Sorts"/>
              <a:buNone/>
            </a:pPr>
            <a:r>
              <a:rPr lang="es-ES_tradnl" altLang="es-ES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LIMITADO</a:t>
            </a:r>
            <a:endParaRPr lang="es-ES" altLang="es-ES" sz="2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306348" y="212876"/>
            <a:ext cx="4494898" cy="1161232"/>
          </a:xfrm>
        </p:spPr>
        <p:txBody>
          <a:bodyPr/>
          <a:lstStyle/>
          <a:p>
            <a:r>
              <a:rPr lang="es-ES" sz="2800" dirty="0">
                <a:latin typeface="Barrabes" panose="020B0604020202020204" charset="0"/>
                <a:cs typeface="Barrabes" panose="020B0604020202020204" charset="0"/>
              </a:rPr>
              <a:t>1. Gestión del tiempo.</a:t>
            </a:r>
          </a:p>
          <a:p>
            <a:endParaRPr lang="es-ES" sz="2800" dirty="0"/>
          </a:p>
        </p:txBody>
      </p:sp>
      <p:sp>
        <p:nvSpPr>
          <p:cNvPr id="2" name="Rectángulo 1"/>
          <p:cNvSpPr/>
          <p:nvPr/>
        </p:nvSpPr>
        <p:spPr>
          <a:xfrm>
            <a:off x="306348" y="1349186"/>
            <a:ext cx="3226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Diferenciar entre: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KRONOS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, tiempo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real.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KAIRÓS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, tiempo percibido.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990937" y="1962819"/>
            <a:ext cx="1966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Controla los ladrones de tiempo.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03959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94055" y="124100"/>
            <a:ext cx="4494898" cy="1161232"/>
          </a:xfrm>
        </p:spPr>
        <p:txBody>
          <a:bodyPr/>
          <a:lstStyle/>
          <a:p>
            <a:r>
              <a:rPr lang="es-ES" sz="2800" dirty="0" smtClean="0">
                <a:latin typeface="Barrabes" panose="020B0604020202020204" charset="0"/>
                <a:cs typeface="Barrabes" panose="020B0604020202020204" charset="0"/>
              </a:rPr>
              <a:t> </a:t>
            </a:r>
            <a:r>
              <a:rPr lang="es-ES" sz="2800" dirty="0">
                <a:latin typeface="Barrabes" panose="020B0604020202020204" charset="0"/>
                <a:cs typeface="Barrabes" panose="020B0604020202020204" charset="0"/>
              </a:rPr>
              <a:t>Gestión del tiempo.</a:t>
            </a:r>
          </a:p>
          <a:p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767890" y="1179309"/>
            <a:ext cx="292900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</a:pPr>
            <a:r>
              <a:rPr lang="es-ES_tradnl" altLang="es-ES" sz="1800" b="1" kern="1200" dirty="0" smtClean="0">
                <a:solidFill>
                  <a:schemeClr val="bg1"/>
                </a:solidFill>
                <a:latin typeface="Barrabes" panose="020B0604020202020204" charset="0"/>
                <a:ea typeface="+mj-ea"/>
                <a:cs typeface="Barrabes" panose="020B0604020202020204" charset="0"/>
              </a:rPr>
              <a:t>Principio </a:t>
            </a:r>
            <a:r>
              <a:rPr lang="es-ES_tradnl" altLang="es-ES" sz="1800" b="1" kern="1200" dirty="0">
                <a:solidFill>
                  <a:schemeClr val="bg1"/>
                </a:solidFill>
                <a:latin typeface="Barrabes" panose="020B0604020202020204" charset="0"/>
                <a:ea typeface="+mj-ea"/>
                <a:cs typeface="Barrabes" panose="020B0604020202020204" charset="0"/>
              </a:rPr>
              <a:t>de </a:t>
            </a:r>
            <a:r>
              <a:rPr lang="es-ES_tradnl" altLang="es-ES" sz="1800" b="1" kern="1200" dirty="0" smtClean="0">
                <a:solidFill>
                  <a:schemeClr val="bg1"/>
                </a:solidFill>
                <a:latin typeface="Barrabes" panose="020B0604020202020204" charset="0"/>
                <a:ea typeface="+mj-ea"/>
                <a:cs typeface="Barrabes" panose="020B0604020202020204" charset="0"/>
              </a:rPr>
              <a:t>Pareto 20/80</a:t>
            </a:r>
          </a:p>
          <a:p>
            <a:pPr lvl="0">
              <a:buClrTx/>
            </a:pPr>
            <a:endParaRPr lang="es-ES_tradnl" altLang="es-ES" sz="1800" b="1" kern="1200" dirty="0">
              <a:solidFill>
                <a:schemeClr val="bg1"/>
              </a:solidFill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lvl="0">
              <a:buClrTx/>
            </a:pPr>
            <a:endParaRPr lang="es-ES_tradnl" altLang="es-ES" sz="1800" b="1" kern="1200" dirty="0" smtClean="0">
              <a:solidFill>
                <a:schemeClr val="bg1"/>
              </a:solidFill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lvl="0">
              <a:buClrTx/>
            </a:pPr>
            <a:endParaRPr lang="es-ES_tradnl" altLang="es-ES" sz="1800" b="1" kern="1200" dirty="0">
              <a:solidFill>
                <a:schemeClr val="bg1"/>
              </a:solidFill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lvl="0">
              <a:buClrTx/>
            </a:pPr>
            <a:r>
              <a:rPr lang="es-ES_tradnl" altLang="es-ES" sz="1800" b="1" kern="1200" dirty="0">
                <a:solidFill>
                  <a:schemeClr val="bg1"/>
                </a:solidFill>
                <a:latin typeface="Barrabes" panose="020B0604020202020204" charset="0"/>
                <a:ea typeface="+mj-ea"/>
                <a:cs typeface="Barrabes" panose="020B0604020202020204" charset="0"/>
              </a:rPr>
              <a:t>Leyes de </a:t>
            </a:r>
            <a:r>
              <a:rPr lang="es-ES_tradnl" altLang="es-ES" sz="1800" b="1" kern="1200" dirty="0" smtClean="0">
                <a:solidFill>
                  <a:schemeClr val="bg1"/>
                </a:solidFill>
                <a:latin typeface="Barrabes" panose="020B0604020202020204" charset="0"/>
                <a:ea typeface="+mj-ea"/>
                <a:cs typeface="Barrabes" panose="020B0604020202020204" charset="0"/>
              </a:rPr>
              <a:t>Acosta</a:t>
            </a:r>
          </a:p>
          <a:p>
            <a:pPr lvl="0">
              <a:buClrTx/>
            </a:pPr>
            <a:endParaRPr lang="es-ES_tradnl" altLang="es-ES" sz="1800" b="1" kern="1200" dirty="0" smtClean="0">
              <a:solidFill>
                <a:schemeClr val="bg1"/>
              </a:solidFill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rabes" panose="020B0604020202020204" charset="0"/>
                <a:ea typeface="+mj-ea"/>
                <a:cs typeface="Barrabes" panose="020B0604020202020204" charset="0"/>
              </a:rPr>
              <a:t>Leyes de Murphy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ea typeface="+mj-ea"/>
              <a:cs typeface="Barrabes" panose="020B060402020202020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696897" y="3717867"/>
            <a:ext cx="4801149" cy="8679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buClr>
                <a:srgbClr val="660066"/>
              </a:buClr>
              <a:buSzPct val="85000"/>
            </a:pPr>
            <a:r>
              <a:rPr lang="es-ES_tradnl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Nada es tan sencillo como parece</a:t>
            </a:r>
          </a:p>
          <a:p>
            <a:pPr lvl="1">
              <a:lnSpc>
                <a:spcPct val="120000"/>
              </a:lnSpc>
              <a:buClr>
                <a:srgbClr val="660066"/>
              </a:buClr>
              <a:buSzPct val="85000"/>
            </a:pPr>
            <a:r>
              <a:rPr lang="es-ES_tradnl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.Todo lleva más tiempo del que pensaba.</a:t>
            </a:r>
          </a:p>
          <a:p>
            <a:pPr lvl="1">
              <a:lnSpc>
                <a:spcPct val="120000"/>
              </a:lnSpc>
              <a:buClr>
                <a:srgbClr val="660066"/>
              </a:buClr>
              <a:buSzPct val="85000"/>
            </a:pPr>
            <a:r>
              <a:rPr lang="es-ES_tradnl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.Si algo puede fallar, acabará por fallar.</a:t>
            </a:r>
            <a:endParaRPr lang="es-ES_tradnl" altLang="es-ES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96898" y="1934904"/>
            <a:ext cx="4801148" cy="138499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Para </a:t>
            </a:r>
            <a:r>
              <a:rPr lang="es-ES" altLang="es-ES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una tarea corta siempre hay un minuto, para una larga nunca hay tiempo</a:t>
            </a:r>
            <a:r>
              <a:rPr lang="es-ES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”</a:t>
            </a:r>
            <a:endParaRPr lang="es-ES" altLang="es-ES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r>
              <a:rPr lang="es-ES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El </a:t>
            </a:r>
            <a:r>
              <a:rPr lang="es-ES" altLang="es-ES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valor de una tarea no crece en proporción al tiempo que se le dedica</a:t>
            </a:r>
            <a:r>
              <a:rPr lang="es-ES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</a:t>
            </a:r>
          </a:p>
          <a:p>
            <a:r>
              <a:rPr lang="es-ES" altLang="es-ES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El tiempo que requiere una tarea crece cuando la interrumpimos y la reanudamos</a:t>
            </a:r>
            <a:endParaRPr lang="es-ES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95371" y="1219843"/>
            <a:ext cx="4801149" cy="30777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</a:t>
            </a:r>
            <a:r>
              <a:rPr lang="es-ES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E</a:t>
            </a:r>
            <a:r>
              <a:rPr 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l </a:t>
            </a:r>
            <a:r>
              <a:rPr lang="es-ES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80% de los efectos proviene del 20% de las </a:t>
            </a:r>
            <a:r>
              <a:rPr 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causas.</a:t>
            </a:r>
            <a:r>
              <a:rPr lang="es-ES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052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94055" y="124100"/>
            <a:ext cx="4494898" cy="1161232"/>
          </a:xfrm>
        </p:spPr>
        <p:txBody>
          <a:bodyPr/>
          <a:lstStyle/>
          <a:p>
            <a:r>
              <a:rPr lang="es-ES" sz="2800" dirty="0" smtClean="0">
                <a:latin typeface="Barrabes" panose="020B0604020202020204" charset="0"/>
                <a:cs typeface="Barrabes" panose="020B0604020202020204" charset="0"/>
              </a:rPr>
              <a:t> </a:t>
            </a:r>
            <a:r>
              <a:rPr lang="es-ES" sz="2800" dirty="0">
                <a:latin typeface="Barrabes" panose="020B0604020202020204" charset="0"/>
                <a:cs typeface="Barrabes" panose="020B0604020202020204" charset="0"/>
              </a:rPr>
              <a:t>Gestión del tiempo.</a:t>
            </a:r>
          </a:p>
          <a:p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767892" y="1032991"/>
            <a:ext cx="258275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</a:pPr>
            <a:endParaRPr lang="es-ES_tradnl" altLang="es-ES" sz="1800" b="1" kern="1200" dirty="0">
              <a:solidFill>
                <a:schemeClr val="bg1"/>
              </a:solidFill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rabes" panose="020B0604020202020204" charset="0"/>
                <a:ea typeface="+mj-ea"/>
                <a:cs typeface="Barrabes" panose="020B0604020202020204" charset="0"/>
              </a:rPr>
              <a:t>Ley de </a:t>
            </a:r>
            <a:r>
              <a:rPr lang="es-ES_tradnl" altLang="es-ES" sz="1800" b="1" kern="1200" noProof="0" dirty="0" smtClean="0">
                <a:solidFill>
                  <a:schemeClr val="bg1"/>
                </a:solidFill>
                <a:latin typeface="Barrabes" panose="020B0604020202020204" charset="0"/>
                <a:ea typeface="+mj-ea"/>
                <a:cs typeface="Barrabes" panose="020B0604020202020204" charset="0"/>
              </a:rPr>
              <a:t>P</a:t>
            </a:r>
            <a:r>
              <a:rPr kumimoji="0" lang="es-ES_tradnl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rabes" panose="020B0604020202020204" charset="0"/>
                <a:ea typeface="+mj-ea"/>
                <a:cs typeface="Barrabes" panose="020B0604020202020204" charset="0"/>
              </a:rPr>
              <a:t>arkinson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altLang="es-ES" sz="1800" b="1" kern="1200" dirty="0">
              <a:solidFill>
                <a:schemeClr val="bg1"/>
              </a:solidFill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altLang="es-ES" sz="1800" b="1" kern="1200" dirty="0">
              <a:solidFill>
                <a:schemeClr val="bg1"/>
              </a:solidFill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ea typeface="+mj-ea"/>
              <a:cs typeface="Barrabes" panose="020B060402020202020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 smtClean="0">
                <a:solidFill>
                  <a:schemeClr val="bg1"/>
                </a:solidFill>
                <a:latin typeface="Barrabes" panose="020B0604020202020204" charset="0"/>
                <a:ea typeface="+mj-ea"/>
                <a:cs typeface="Barrabes" panose="020B0604020202020204" charset="0"/>
              </a:rPr>
              <a:t>Técnica de Pomodoro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07531" y="1252518"/>
            <a:ext cx="4801148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s-ES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.Todo trabajo se dilata indefinidamente hasta ocupar todo el tiempo disponible para su completa realización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624487" y="3735286"/>
            <a:ext cx="4801149" cy="73866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.Trabajar </a:t>
            </a:r>
            <a:r>
              <a:rPr lang="es-ES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en intervalos de 25 minutos, sin interrupción ni distracciones, y añadir tiempos de descanso de 5 minutos</a:t>
            </a:r>
            <a:r>
              <a:rPr 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</a:t>
            </a:r>
          </a:p>
          <a:p>
            <a:r>
              <a:rPr 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Cada 4 intervalos hacer un descanso más largo.</a:t>
            </a:r>
            <a:endParaRPr lang="es-ES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pic>
        <p:nvPicPr>
          <p:cNvPr id="10" name="Picture 6" descr="GRAFICO TIEMPO REULTADOS"/>
          <p:cNvPicPr>
            <a:picLocks noChangeAspect="1" noChangeArrowheads="1"/>
          </p:cNvPicPr>
          <p:nvPr/>
        </p:nvPicPr>
        <p:blipFill>
          <a:blip r:embed="rId2">
            <a:lum contrast="3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10197" r="7675" b="8226"/>
          <a:stretch>
            <a:fillRect/>
          </a:stretch>
        </p:blipFill>
        <p:spPr bwMode="auto">
          <a:xfrm>
            <a:off x="4983510" y="1932626"/>
            <a:ext cx="1820927" cy="14551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17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2137" y="310596"/>
            <a:ext cx="7878523" cy="407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s-ES" alt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 Hacer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varias cosas a la vez NO es un uso eficaz del tiempo. C</a:t>
            </a: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oncentra tiempo, esfuerzo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y </a:t>
            </a: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atención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en una cosa, terminarla y abordar </a:t>
            </a: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otra.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s-ES" alt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 Ser </a:t>
            </a:r>
            <a:r>
              <a:rPr lang="es-ES" altLang="es-ES" sz="1600" b="1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eficaz </a:t>
            </a: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es conseguir cumplir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con un objetivo </a:t>
            </a: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en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el tiempo y forma indicados. Su prioridad es el resultado </a:t>
            </a: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final,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no cómo se </a:t>
            </a: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obtuvo.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s-ES" alt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 Ser </a:t>
            </a:r>
            <a:r>
              <a:rPr lang="es-ES" altLang="es-ES" sz="1600" b="1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eficiente</a:t>
            </a: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es alcanzar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la meta empleando los menos </a:t>
            </a: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recursos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posibles. Se enfoca en los medios para alcanzar el fin </a:t>
            </a: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de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manera oportuna. </a:t>
            </a:r>
            <a:endParaRPr lang="es-ES" alt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s-ES" alt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 Administrarnos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a nosotros mismos, no al tiempo. </a:t>
            </a:r>
            <a:endParaRPr lang="es-ES" alt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alt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Maximizar 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nuestro </a:t>
            </a:r>
            <a:r>
              <a:rPr lang="es-ES" altLang="es-ES" sz="1600" b="1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circulo de influencia</a:t>
            </a:r>
            <a:r>
              <a:rPr lang="es-ES" alt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</a:t>
            </a:r>
          </a:p>
        </p:txBody>
      </p:sp>
      <p:pic>
        <p:nvPicPr>
          <p:cNvPr id="14338" name="Picture 2" descr="Reloj, Engranaje, Flecha, 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47" y="3430486"/>
            <a:ext cx="2207105" cy="14708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4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4995" y="1576239"/>
            <a:ext cx="6950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i="1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No podemos "gestionar" el Tiempo, sólo podemos gestionar nuestra Actividad.</a:t>
            </a:r>
          </a:p>
        </p:txBody>
      </p:sp>
      <p:pic>
        <p:nvPicPr>
          <p:cNvPr id="12290" name="Picture 2" descr="Tiempo, Gestión Del Tiempo, Cronógra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28" y="2859502"/>
            <a:ext cx="4679721" cy="187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13298" y="528628"/>
            <a:ext cx="7934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Todos disponemos de todo el tiempo que existe, mientras vivamos; otra cosa es el uso que hagamos del mismo.</a:t>
            </a:r>
          </a:p>
        </p:txBody>
      </p:sp>
    </p:spTree>
    <p:extLst>
      <p:ext uri="{BB962C8B-B14F-4D97-AF65-F5344CB8AC3E}">
        <p14:creationId xmlns:p14="http://schemas.microsoft.com/office/powerpoint/2010/main" val="94334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02732" y="297133"/>
            <a:ext cx="6919619" cy="1161232"/>
          </a:xfrm>
        </p:spPr>
        <p:txBody>
          <a:bodyPr/>
          <a:lstStyle/>
          <a:p>
            <a:r>
              <a:rPr lang="es-ES" sz="2800" dirty="0">
                <a:latin typeface="Barrabes" panose="020B0604020202020204" charset="0"/>
                <a:cs typeface="Barrabes" panose="020B0604020202020204" charset="0"/>
              </a:rPr>
              <a:t>3. </a:t>
            </a:r>
            <a:r>
              <a:rPr lang="es-ES" sz="2800" dirty="0" smtClean="0">
                <a:latin typeface="Barrabes" panose="020B0604020202020204" charset="0"/>
                <a:cs typeface="Barrabes" panose="020B0604020202020204" charset="0"/>
              </a:rPr>
              <a:t>Automatización y Delegación</a:t>
            </a:r>
            <a:r>
              <a:rPr lang="es-ES" sz="2800" dirty="0">
                <a:latin typeface="Barrabes" panose="020B0604020202020204" charset="0"/>
                <a:cs typeface="Barrabes" panose="020B0604020202020204" charset="0"/>
              </a:rPr>
              <a:t>.</a:t>
            </a:r>
          </a:p>
          <a:p>
            <a:endParaRPr lang="es-ES" sz="2800" dirty="0"/>
          </a:p>
        </p:txBody>
      </p:sp>
      <p:sp>
        <p:nvSpPr>
          <p:cNvPr id="2" name="Rectángulo 1"/>
          <p:cNvSpPr/>
          <p:nvPr/>
        </p:nvSpPr>
        <p:spPr>
          <a:xfrm>
            <a:off x="402732" y="1197967"/>
            <a:ext cx="8162489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-ES" altLang="es-ES" sz="18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Utiliza conocimientos tecnológicos y  herramientas digitales. I.A.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-ES" altLang="es-ES" sz="18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Hacerlo </a:t>
            </a:r>
            <a:r>
              <a:rPr lang="es-ES" altLang="es-ES" sz="18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uno </a:t>
            </a:r>
            <a:r>
              <a:rPr lang="es-ES" altLang="es-ES" sz="18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mismo </a:t>
            </a:r>
            <a:r>
              <a:rPr lang="es-ES" altLang="es-ES" sz="18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NO permite ahorrar </a:t>
            </a:r>
            <a:r>
              <a:rPr lang="es-ES" altLang="es-ES" sz="18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tiempo.</a:t>
            </a:r>
            <a:endParaRPr lang="es-ES" altLang="es-ES" sz="1800" dirty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Liderar </a:t>
            </a:r>
            <a:r>
              <a:rPr lang="es-ES" altLang="es-ES" sz="18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no es hacer </a:t>
            </a:r>
            <a:r>
              <a:rPr lang="es-ES" altLang="es-ES" sz="18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siempre las </a:t>
            </a:r>
            <a:r>
              <a:rPr lang="es-ES" altLang="es-ES" sz="18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cosas uno mismo, sino conseguir </a:t>
            </a:r>
            <a:r>
              <a:rPr lang="es-ES" altLang="es-ES" sz="1800" b="1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resultados</a:t>
            </a:r>
            <a:r>
              <a:rPr lang="es-ES" altLang="es-ES" sz="18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a través de un equipo.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2732" y="333146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Puedes delegar</a:t>
            </a:r>
            <a:endParaRPr lang="es-ES" sz="18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2203224" y="2575420"/>
            <a:ext cx="841979" cy="2046914"/>
          </a:xfrm>
          <a:prstGeom prst="leftBrac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767451" y="2786453"/>
            <a:ext cx="6131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Tareas de competencia técnica más adecuada para un experto.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Asuntos que no nos motivan y no es preciso hacerlos personalmente.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Tareas que nos roban mucho tiempo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Tareas que potencien el desarrollo de personas del equipo.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Asuntos que generan reconocimiento y confianza en el equipo.</a:t>
            </a:r>
            <a:endParaRPr lang="es-ES" sz="16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6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78" y="838288"/>
            <a:ext cx="7524925" cy="3477482"/>
          </a:xfrm>
          <a:prstGeom prst="rect">
            <a:avLst/>
          </a:prstGeom>
        </p:spPr>
      </p:pic>
      <p:sp>
        <p:nvSpPr>
          <p:cNvPr id="10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2207603" y="83279"/>
            <a:ext cx="4209976" cy="1161232"/>
          </a:xfrm>
        </p:spPr>
        <p:txBody>
          <a:bodyPr/>
          <a:lstStyle/>
          <a:p>
            <a:r>
              <a:rPr lang="es-ES" sz="2800" dirty="0" smtClean="0">
                <a:latin typeface="Barrabes" panose="020B0604020202020204" charset="0"/>
                <a:cs typeface="Barrabes" panose="020B0604020202020204" charset="0"/>
              </a:rPr>
              <a:t>Delegar es un proceso</a:t>
            </a:r>
            <a:endParaRPr lang="es-ES" sz="2800" dirty="0">
              <a:latin typeface="Barrabes" panose="020B0604020202020204" charset="0"/>
              <a:cs typeface="Barrabes" panose="020B0604020202020204" charset="0"/>
            </a:endParaRP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7313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33648" y="3375604"/>
            <a:ext cx="46052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Consultora Coaching </a:t>
            </a:r>
            <a:r>
              <a:rPr lang="es-ES" dirty="0" err="1">
                <a:solidFill>
                  <a:schemeClr val="bg1"/>
                </a:solidFill>
              </a:rPr>
              <a:t>Freelance</a:t>
            </a:r>
            <a:r>
              <a:rPr lang="es-ES" dirty="0">
                <a:solidFill>
                  <a:schemeClr val="bg1"/>
                </a:solidFill>
              </a:rPr>
              <a:t> en Formación, Desarrollo Integral de personas y equipos. Motivación y clima laboral.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91" y="1698581"/>
            <a:ext cx="2208859" cy="13256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95" y="1065401"/>
            <a:ext cx="1589334" cy="2123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5354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29137" y="212969"/>
            <a:ext cx="7766908" cy="1161232"/>
          </a:xfrm>
        </p:spPr>
        <p:txBody>
          <a:bodyPr/>
          <a:lstStyle/>
          <a:p>
            <a:r>
              <a:rPr lang="es-ES" sz="2800" dirty="0" smtClean="0">
                <a:latin typeface="Barrabes" panose="020B0604020202020204" charset="0"/>
                <a:cs typeface="Barrabes" panose="020B0604020202020204" charset="0"/>
              </a:rPr>
              <a:t>III. </a:t>
            </a:r>
            <a:r>
              <a:rPr lang="es-ES" sz="2800" dirty="0">
                <a:latin typeface="Barrabes" panose="020B0604020202020204" charset="0"/>
                <a:cs typeface="Barrabes" panose="020B0604020202020204" charset="0"/>
              </a:rPr>
              <a:t>Desarrollo personal, bienestar y salud.</a:t>
            </a:r>
          </a:p>
          <a:p>
            <a:endParaRPr lang="es-ES"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44601" y="1168480"/>
            <a:ext cx="6554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Conócete.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Se flexible, tolerante y resiliente. Escucha tus </a:t>
            </a:r>
            <a:r>
              <a:rPr lang="es-ES" sz="16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biorritmos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</a:t>
            </a:r>
          </a:p>
          <a:p>
            <a:endParaRPr lang="es-ES" sz="16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Tu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vida es el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resultado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de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tus </a:t>
            </a:r>
            <a:r>
              <a:rPr lang="es-ES" sz="16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hábitos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y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estos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son reflejo de tu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forma de pensar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Haz inventario VAK.</a:t>
            </a:r>
          </a:p>
          <a:p>
            <a:endParaRPr lang="es-ES" sz="16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 Cuida tu </a:t>
            </a:r>
            <a:r>
              <a:rPr lang="es-ES" sz="16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Salud Mental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</a:t>
            </a:r>
            <a:endParaRPr lang="es-ES" sz="16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La ansiedad, el estrés y la fatiga mental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obstaculizan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la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concentración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y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la toma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de decisiones. </a:t>
            </a:r>
            <a:endParaRPr lang="es-ES" sz="16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endParaRPr lang="es-ES" sz="16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Aprende, crece, medita, ejercicio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,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hobbies, naturaleza, amistades...</a:t>
            </a:r>
          </a:p>
          <a:p>
            <a:endParaRPr lang="es-ES" sz="16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endParaRPr lang="es-ES" sz="16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pic>
        <p:nvPicPr>
          <p:cNvPr id="9218" name="Picture 2" descr="Yoga, Meditación, Zen, Naturaleza, 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10" y="1374201"/>
            <a:ext cx="1903571" cy="190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29137" y="3876914"/>
            <a:ext cx="8419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>
                <a:solidFill>
                  <a:srgbClr val="FFFFFF"/>
                </a:solidFill>
                <a:latin typeface="Barrabes" panose="020B0604020202020204" charset="0"/>
                <a:cs typeface="Barrabes" panose="020B0604020202020204" charset="0"/>
              </a:rPr>
              <a:t>. Acepta que podemos equivocarnos, ten paciencia y </a:t>
            </a:r>
            <a:r>
              <a:rPr lang="es-ES" sz="1600" b="1" dirty="0">
                <a:solidFill>
                  <a:srgbClr val="FFFFFF"/>
                </a:solidFill>
                <a:latin typeface="Barrabes" panose="020B0604020202020204" charset="0"/>
                <a:cs typeface="Barrabes" panose="020B0604020202020204" charset="0"/>
              </a:rPr>
              <a:t>piensa en </a:t>
            </a:r>
            <a:r>
              <a:rPr lang="es-ES" sz="1600" b="1" dirty="0" smtClean="0">
                <a:solidFill>
                  <a:srgbClr val="FFFFFF"/>
                </a:solidFill>
                <a:latin typeface="Barrabes" panose="020B0604020202020204" charset="0"/>
                <a:cs typeface="Barrabes" panose="020B0604020202020204" charset="0"/>
              </a:rPr>
              <a:t>positivo, confía en ti.</a:t>
            </a:r>
            <a:endParaRPr lang="es-ES" sz="1600" b="1" dirty="0">
              <a:solidFill>
                <a:srgbClr val="FFFFFF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97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6857" y="395050"/>
            <a:ext cx="9144477" cy="2918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 </a:t>
            </a:r>
            <a:r>
              <a:rPr lang="es-ES" sz="1600" b="1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Equilibrio </a:t>
            </a:r>
            <a:r>
              <a:rPr lang="es-ES" sz="1600" b="1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Vida </a:t>
            </a:r>
            <a:r>
              <a:rPr lang="es-ES" sz="1600" b="1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Personal </a:t>
            </a:r>
            <a:r>
              <a:rPr lang="es-ES" sz="1600" b="1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/ Laboral.</a:t>
            </a:r>
            <a:endParaRPr lang="es-ES" sz="1600" dirty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Establece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límites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temporales y espaciales. Previene el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agotamiento y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mejora la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calidad de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vida.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 </a:t>
            </a:r>
            <a:r>
              <a:rPr lang="es-ES" sz="1600" b="1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Bienestar Físico y </a:t>
            </a:r>
            <a:r>
              <a:rPr lang="es-ES" sz="1600" b="1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Energía.</a:t>
            </a:r>
            <a:endParaRPr lang="es-ES" sz="1600" dirty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Equilibra los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4 planos: físico, mental, emocional y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espiritual.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Cárgate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de energía con personas y situaciones que te nutran y </a:t>
            </a: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enriquezcan.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 </a:t>
            </a:r>
            <a:r>
              <a:rPr lang="es-ES" sz="1600" b="1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Motivación y </a:t>
            </a:r>
            <a:r>
              <a:rPr lang="es-ES" sz="1600" b="1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Pasión.</a:t>
            </a:r>
            <a:endParaRPr lang="es-ES" sz="1600" dirty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</p:txBody>
      </p:sp>
      <p:pic>
        <p:nvPicPr>
          <p:cNvPr id="11266" name="Picture 2" descr="Logro, Naturaleza, Éxito, Montaña, Nu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31" y="2433711"/>
            <a:ext cx="4171104" cy="29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36856" y="3313285"/>
            <a:ext cx="6161715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FFFF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Enfócate en lo que te hace </a:t>
            </a:r>
            <a:r>
              <a:rPr lang="es-ES" sz="1600" dirty="0" smtClean="0">
                <a:solidFill>
                  <a:srgbClr val="FFFFFF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vibrar.</a:t>
            </a:r>
            <a:endParaRPr lang="es-ES" sz="1600" dirty="0">
              <a:solidFill>
                <a:srgbClr val="FFFFFF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rgbClr val="FFFFFF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Estar conectados con </a:t>
            </a:r>
            <a:r>
              <a:rPr lang="es-ES" sz="1600" dirty="0">
                <a:solidFill>
                  <a:srgbClr val="FFFFFF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el </a:t>
            </a:r>
            <a:r>
              <a:rPr lang="es-ES" sz="1600" dirty="0" smtClean="0">
                <a:solidFill>
                  <a:srgbClr val="FFFFFF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proyecto y </a:t>
            </a:r>
            <a:r>
              <a:rPr lang="es-ES" sz="1600" dirty="0">
                <a:solidFill>
                  <a:srgbClr val="FFFFFF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alineados con las pasiones </a:t>
            </a:r>
            <a:r>
              <a:rPr lang="es-ES" sz="1600" dirty="0" smtClean="0">
                <a:solidFill>
                  <a:srgbClr val="FFFFFF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genera compromiso. Fluyes. </a:t>
            </a:r>
            <a:r>
              <a:rPr lang="es-ES" sz="1600" dirty="0">
                <a:solidFill>
                  <a:srgbClr val="FFFFFF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Trabajar con un </a:t>
            </a:r>
            <a:r>
              <a:rPr lang="es-ES" sz="1600" b="1" dirty="0">
                <a:solidFill>
                  <a:srgbClr val="FFFFFF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propósito </a:t>
            </a:r>
            <a:r>
              <a:rPr lang="es-ES" sz="1600" dirty="0">
                <a:solidFill>
                  <a:srgbClr val="FFFFFF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claro es lo más productivo.</a:t>
            </a:r>
          </a:p>
        </p:txBody>
      </p:sp>
    </p:spTree>
    <p:extLst>
      <p:ext uri="{BB962C8B-B14F-4D97-AF65-F5344CB8AC3E}">
        <p14:creationId xmlns:p14="http://schemas.microsoft.com/office/powerpoint/2010/main" val="135460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0" y="1736604"/>
            <a:ext cx="8756650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660066"/>
              </a:buClr>
              <a:buSzPct val="80000"/>
              <a:buFont typeface="Monotype Sorts"/>
              <a:buNone/>
              <a:defRPr/>
            </a:pPr>
            <a:r>
              <a:rPr lang="es-ES" altLang="es-ES" sz="4000" i="1" kern="1200" dirty="0">
                <a:solidFill>
                  <a:schemeClr val="bg1"/>
                </a:solidFill>
                <a:latin typeface="Barrabes" panose="020B0604020202020204" charset="0"/>
                <a:ea typeface="+mn-ea"/>
                <a:cs typeface="Barrabes" panose="020B0604020202020204" charset="0"/>
              </a:rPr>
              <a:t>“</a:t>
            </a:r>
            <a:r>
              <a:rPr lang="es-ES" altLang="es-ES" sz="4000" i="1" kern="1200" dirty="0" smtClean="0">
                <a:solidFill>
                  <a:schemeClr val="bg1"/>
                </a:solidFill>
                <a:latin typeface="Barrabes" panose="020B0604020202020204" charset="0"/>
                <a:ea typeface="+mn-ea"/>
                <a:cs typeface="Barrabes" panose="020B0604020202020204" charset="0"/>
              </a:rPr>
              <a:t>El hombre sabio nunca tiene prisa”</a:t>
            </a:r>
            <a:endParaRPr lang="es-ES" altLang="es-ES" sz="4000" i="1" kern="1200" dirty="0">
              <a:solidFill>
                <a:schemeClr val="bg1"/>
              </a:solidFill>
              <a:latin typeface="Barrabes" panose="020B0604020202020204" charset="0"/>
              <a:ea typeface="+mn-ea"/>
              <a:cs typeface="Barrabes" panose="020B0604020202020204" charset="0"/>
            </a:endParaRPr>
          </a:p>
          <a:p>
            <a:pPr algn="ctr">
              <a:lnSpc>
                <a:spcPct val="40000"/>
              </a:lnSpc>
              <a:spcBef>
                <a:spcPct val="20000"/>
              </a:spcBef>
              <a:buClr>
                <a:srgbClr val="660066"/>
              </a:buClr>
              <a:buSzPct val="80000"/>
              <a:buFontTx/>
              <a:buNone/>
              <a:defRPr/>
            </a:pPr>
            <a:endParaRPr lang="es-ES" altLang="es-ES" sz="3200" i="1" kern="1200" dirty="0">
              <a:solidFill>
                <a:schemeClr val="bg1"/>
              </a:solidFill>
              <a:latin typeface="Barrabes" panose="020B0604020202020204" charset="0"/>
              <a:ea typeface="+mn-ea"/>
              <a:cs typeface="Barrabes" panose="020B0604020202020204" charset="0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Clr>
                <a:srgbClr val="660066"/>
              </a:buClr>
              <a:buSzPct val="80000"/>
              <a:buFont typeface="Monotype Sorts"/>
              <a:buNone/>
              <a:defRPr/>
            </a:pPr>
            <a:r>
              <a:rPr lang="es-ES" altLang="es-ES" sz="2800" i="1" kern="1200" dirty="0">
                <a:solidFill>
                  <a:schemeClr val="bg1"/>
                </a:solidFill>
                <a:latin typeface="Barrabes" panose="020B0604020202020204" charset="0"/>
                <a:ea typeface="+mn-ea"/>
                <a:cs typeface="Barrabes" panose="020B0604020202020204" charset="0"/>
              </a:rPr>
              <a:t>Aristóteles</a:t>
            </a:r>
          </a:p>
        </p:txBody>
      </p:sp>
    </p:spTree>
    <p:extLst>
      <p:ext uri="{BB962C8B-B14F-4D97-AF65-F5344CB8AC3E}">
        <p14:creationId xmlns:p14="http://schemas.microsoft.com/office/powerpoint/2010/main" val="159576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7562" y="923752"/>
            <a:ext cx="7541703" cy="327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· · “Uso eficaz del tiempo”.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Jose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Mª Acosta.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 “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El tiempo, la PNL y la Inteligencia Emocional” de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Jose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M. Acosta. </a:t>
            </a:r>
            <a:endParaRPr 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·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“Cómo administrar su tiempo”.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Patrich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Forsyth. </a:t>
            </a:r>
            <a:endParaRPr 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·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“Organízate con eficacia” David Allen. </a:t>
            </a:r>
            <a:endParaRPr 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·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“Aprende a organizar el tiempo”.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Lluis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Casado.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· “La gestión del tiempo”. Jeff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Davidson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 </a:t>
            </a:r>
            <a:endParaRPr 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·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“Cómo ser eficaz y administrar su tiempo”. Amado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Salgueiro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Anabitarte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 </a:t>
            </a:r>
            <a:endParaRPr 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·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“Gestión del tiempo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Griker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”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Ian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Fleming.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Griker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&amp; Asociados, S. L. </a:t>
            </a:r>
            <a:endParaRPr lang="es-ES" sz="1600" dirty="0" smtClean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· 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“Organización del tiempo en el trabajo”.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Gisa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Briese</a:t>
            </a:r>
            <a:r>
              <a:rPr lang="es-ES" sz="16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Neumann. </a:t>
            </a:r>
            <a:endParaRPr lang="es-ES" sz="16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83141" y="310393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BIBLIOGRAFÍA</a:t>
            </a:r>
            <a:endParaRPr lang="es-ES" sz="2000" b="1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pic>
        <p:nvPicPr>
          <p:cNvPr id="1028" name="Picture 4" descr="Leyendo, Niña, Ocio, Mujer, Mujer Jo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05" y="1074755"/>
            <a:ext cx="1693790" cy="23982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03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te levantando la mano">
            <a:extLst>
              <a:ext uri="{FF2B5EF4-FFF2-40B4-BE49-F238E27FC236}">
                <a16:creationId xmlns:a16="http://schemas.microsoft.com/office/drawing/2014/main" id="{6C1CE165-A829-3826-7782-732DD7FE5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arcador de texto 41">
            <a:extLst>
              <a:ext uri="{FF2B5EF4-FFF2-40B4-BE49-F238E27FC236}">
                <a16:creationId xmlns:a16="http://schemas.microsoft.com/office/drawing/2014/main" id="{2CCB2F20-0477-739A-967D-29FE79AD8B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543" y="368133"/>
            <a:ext cx="6857082" cy="3143494"/>
          </a:xfrm>
        </p:spPr>
        <p:txBody>
          <a:bodyPr/>
          <a:lstStyle/>
          <a:p>
            <a:r>
              <a:rPr lang="es-ES" dirty="0">
                <a:highlight>
                  <a:srgbClr val="CB1180"/>
                </a:highlight>
              </a:rPr>
              <a:t>¿Dudas, preguntas?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8E54A3C-5370-16A1-BCAF-621000DF2E26}"/>
              </a:ext>
            </a:extLst>
          </p:cNvPr>
          <p:cNvSpPr txBox="1"/>
          <p:nvPr/>
        </p:nvSpPr>
        <p:spPr>
          <a:xfrm>
            <a:off x="953691" y="959451"/>
            <a:ext cx="723661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700" dirty="0">
                <a:solidFill>
                  <a:schemeClr val="bg1"/>
                </a:solidFill>
                <a:highlight>
                  <a:srgbClr val="18385F"/>
                </a:highlight>
              </a:rPr>
              <a:t>Os escuchamos :)</a:t>
            </a:r>
          </a:p>
        </p:txBody>
      </p:sp>
    </p:spTree>
    <p:extLst>
      <p:ext uri="{BB962C8B-B14F-4D97-AF65-F5344CB8AC3E}">
        <p14:creationId xmlns:p14="http://schemas.microsoft.com/office/powerpoint/2010/main" val="3266597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063" y="2085975"/>
            <a:ext cx="3130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GRACIAS! </a:t>
            </a:r>
          </a:p>
        </p:txBody>
      </p:sp>
    </p:spTree>
    <p:extLst>
      <p:ext uri="{BB962C8B-B14F-4D97-AF65-F5344CB8AC3E}">
        <p14:creationId xmlns:p14="http://schemas.microsoft.com/office/powerpoint/2010/main" val="108009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252967" y="890876"/>
            <a:ext cx="5485103" cy="2082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0" dirty="0"/>
              <a:t>N</a:t>
            </a:r>
            <a:r>
              <a:rPr lang="es-ES" sz="2400" b="0" dirty="0" smtClean="0"/>
              <a:t>uestra mente es perfecta para pensar, crear e imaginar,</a:t>
            </a:r>
          </a:p>
          <a:p>
            <a:r>
              <a:rPr lang="es-ES" sz="2400" b="0" dirty="0" smtClean="0"/>
              <a:t>pero no sirve para ejecutar y recordarnos qué tenemos que hacer.</a:t>
            </a:r>
            <a:endParaRPr lang="es-ES" sz="2400" b="0" dirty="0"/>
          </a:p>
        </p:txBody>
      </p:sp>
      <p:sp>
        <p:nvSpPr>
          <p:cNvPr id="7" name="Rectángulo 6"/>
          <p:cNvSpPr/>
          <p:nvPr/>
        </p:nvSpPr>
        <p:spPr>
          <a:xfrm>
            <a:off x="1702965" y="3551005"/>
            <a:ext cx="6367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i="1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L</a:t>
            </a:r>
            <a:r>
              <a:rPr lang="es-ES" sz="2400" i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a mente intuitiva es un regalo sagrado</a:t>
            </a:r>
            <a:r>
              <a:rPr lang="es-ES" sz="2400" i="1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…...y la mente racional es un fiel </a:t>
            </a:r>
            <a:r>
              <a:rPr lang="es-ES" sz="2400" i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sirviente.</a:t>
            </a:r>
            <a:endParaRPr lang="es-ES" sz="2400" i="1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pic>
        <p:nvPicPr>
          <p:cNvPr id="6146" name="Picture 2" descr="Cerebro, Pensar, Humano, Ocurr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68" y="590473"/>
            <a:ext cx="3112482" cy="23829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3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00760" y="622399"/>
            <a:ext cx="3747181" cy="518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53"/>
              </a:lnSpc>
              <a:buClr>
                <a:srgbClr val="595959"/>
              </a:buClr>
              <a:buSzPts val="1800"/>
            </a:pPr>
            <a:r>
              <a:rPr lang="es-ES" sz="2400" b="1" dirty="0" smtClean="0">
                <a:solidFill>
                  <a:srgbClr val="FFFFFF"/>
                </a:solidFill>
                <a:latin typeface="Barrabes" panose="020B0502020204020303" pitchFamily="34" charset="77"/>
                <a:cs typeface="Arial" panose="020B0604020202020204" pitchFamily="34" charset="0"/>
              </a:rPr>
              <a:t>I. Mentalidad </a:t>
            </a:r>
            <a:r>
              <a:rPr lang="es-ES" sz="2400" b="1" dirty="0">
                <a:solidFill>
                  <a:srgbClr val="FFFFFF"/>
                </a:solidFill>
                <a:latin typeface="Barrabes" panose="020B0502020204020303" pitchFamily="34" charset="77"/>
                <a:cs typeface="Arial" panose="020B0604020202020204" pitchFamily="34" charset="0"/>
              </a:rPr>
              <a:t>productiva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300358" y="2089815"/>
            <a:ext cx="4783682" cy="1041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653"/>
              </a:lnSpc>
              <a:buClr>
                <a:srgbClr val="595959"/>
              </a:buClr>
              <a:buSzPts val="1800"/>
            </a:pPr>
            <a:endParaRPr lang="es-ES" sz="2400" b="1" dirty="0">
              <a:solidFill>
                <a:srgbClr val="FFFFFF"/>
              </a:solidFill>
              <a:latin typeface="Barrabes" panose="020B0502020204020303" pitchFamily="34" charset="77"/>
              <a:cs typeface="Arial" panose="020B0604020202020204" pitchFamily="34" charset="0"/>
            </a:endParaRPr>
          </a:p>
          <a:p>
            <a:pPr lvl="0">
              <a:lnSpc>
                <a:spcPts val="3653"/>
              </a:lnSpc>
              <a:buClr>
                <a:srgbClr val="595959"/>
              </a:buClr>
              <a:buSzPts val="1800"/>
            </a:pPr>
            <a:r>
              <a:rPr lang="es-ES" sz="2400" b="1" dirty="0" smtClean="0">
                <a:solidFill>
                  <a:srgbClr val="FFFFFF"/>
                </a:solidFill>
                <a:latin typeface="Barrabes" panose="020B0502020204020303" pitchFamily="34" charset="77"/>
                <a:cs typeface="Arial" panose="020B0604020202020204" pitchFamily="34" charset="0"/>
              </a:rPr>
              <a:t>II</a:t>
            </a:r>
            <a:r>
              <a:rPr lang="es-ES" sz="2400" b="1" dirty="0">
                <a:solidFill>
                  <a:srgbClr val="FFFFFF"/>
                </a:solidFill>
                <a:latin typeface="Barrabes" panose="020B0502020204020303" pitchFamily="34" charset="77"/>
                <a:cs typeface="Arial" panose="020B0604020202020204" pitchFamily="34" charset="0"/>
              </a:rPr>
              <a:t>. Herramientas de </a:t>
            </a:r>
            <a:r>
              <a:rPr lang="es-ES" sz="2400" b="1" dirty="0" smtClean="0">
                <a:solidFill>
                  <a:srgbClr val="FFFFFF"/>
                </a:solidFill>
                <a:latin typeface="Barrabes" panose="020B0502020204020303" pitchFamily="34" charset="77"/>
                <a:cs typeface="Arial" panose="020B0604020202020204" pitchFamily="34" charset="0"/>
              </a:rPr>
              <a:t>rendimiento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145872" y="2999718"/>
            <a:ext cx="3467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1. Gestión del tiempo.</a:t>
            </a:r>
          </a:p>
          <a:p>
            <a:endParaRPr lang="es-ES" sz="18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2. </a:t>
            </a:r>
            <a:r>
              <a:rPr lang="es-ES" sz="18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Delegación </a:t>
            </a: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y Automatización.</a:t>
            </a:r>
          </a:p>
          <a:p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 </a:t>
            </a:r>
            <a:endParaRPr lang="es-ES" sz="18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45872" y="1193031"/>
            <a:ext cx="4546833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1. Objetivos Claros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2. Planificación Estratégica</a:t>
            </a:r>
            <a:endParaRPr lang="es-ES" sz="1800" dirty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3. Priorizar / Procrastinar Tareas</a:t>
            </a:r>
            <a:endParaRPr lang="es-ES" sz="1800" dirty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0117" y="130338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SUMARIO</a:t>
            </a:r>
            <a:endParaRPr lang="es-ES" sz="2800" b="1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85256" y="4027910"/>
            <a:ext cx="6268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 smtClean="0">
                <a:solidFill>
                  <a:srgbClr val="FFFFFF"/>
                </a:solidFill>
                <a:latin typeface="Barrabes" panose="020B0604020202020204" charset="0"/>
                <a:cs typeface="Barrabes" panose="020B0604020202020204" charset="0"/>
              </a:rPr>
              <a:t>III. Desarrollo </a:t>
            </a:r>
            <a:r>
              <a:rPr lang="es-ES" sz="2400" b="1" dirty="0">
                <a:solidFill>
                  <a:srgbClr val="FFFFFF"/>
                </a:solidFill>
                <a:latin typeface="Barrabes" panose="020B0604020202020204" charset="0"/>
                <a:cs typeface="Barrabes" panose="020B0604020202020204" charset="0"/>
              </a:rPr>
              <a:t>personal, bienestar y salud.</a:t>
            </a:r>
          </a:p>
        </p:txBody>
      </p:sp>
      <p:pic>
        <p:nvPicPr>
          <p:cNvPr id="10248" name="Picture 8" descr="Lista De Verificación, Tarea, Que H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1" y="1406161"/>
            <a:ext cx="1881565" cy="20272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2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948890" y="658219"/>
            <a:ext cx="8657438" cy="1161232"/>
          </a:xfrm>
        </p:spPr>
        <p:txBody>
          <a:bodyPr/>
          <a:lstStyle/>
          <a:p>
            <a:r>
              <a:rPr lang="en-US" sz="2400" b="0" kern="1200" spc="-5" dirty="0" smtClean="0">
                <a:latin typeface="Barrabes" panose="020B0604020202020204" charset="0"/>
                <a:ea typeface="Arial" panose="020B0604020202020204" pitchFamily="34" charset="0"/>
                <a:cs typeface="Barrabes" panose="020B0604020202020204" charset="0"/>
              </a:rPr>
              <a:t>3 Claves </a:t>
            </a:r>
            <a:r>
              <a:rPr lang="en-US" sz="2400" b="0" kern="1200" spc="-5" dirty="0">
                <a:latin typeface="Barrabes" panose="020B0604020202020204" charset="0"/>
                <a:ea typeface="Arial" panose="020B0604020202020204" pitchFamily="34" charset="0"/>
                <a:cs typeface="Barrabes" panose="020B0604020202020204" charset="0"/>
              </a:rPr>
              <a:t>para desarrollar una mentalidad </a:t>
            </a:r>
            <a:r>
              <a:rPr lang="en-US" sz="2400" b="0" kern="1200" spc="-5" dirty="0" smtClean="0">
                <a:latin typeface="Barrabes" panose="020B0604020202020204" charset="0"/>
                <a:ea typeface="Arial" panose="020B0604020202020204" pitchFamily="34" charset="0"/>
                <a:cs typeface="Barrabes" panose="020B0604020202020204" charset="0"/>
              </a:rPr>
              <a:t>productiva</a:t>
            </a:r>
            <a:endParaRPr lang="es-ES" sz="2400" b="0" kern="1200" dirty="0"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6305" y="1891919"/>
            <a:ext cx="767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  <a:latin typeface="Barrabes" panose="020B0604020202020204" charset="0"/>
                <a:cs typeface="Barrabes" panose="020B0604020202020204" charset="0"/>
              </a:rPr>
              <a:t>Responsabilidad            Estado               Movimiento</a:t>
            </a:r>
            <a:endParaRPr lang="es-ES" sz="2400" b="1" dirty="0">
              <a:solidFill>
                <a:srgbClr val="FFC000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46270" y="2545109"/>
            <a:ext cx="1873938" cy="101566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Muévete.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Persevera.</a:t>
            </a:r>
            <a:endParaRPr lang="es-ES" sz="20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Sé </a:t>
            </a:r>
            <a:r>
              <a:rPr lang="es-ES" sz="20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constante.</a:t>
            </a:r>
            <a:endParaRPr lang="es-ES" sz="20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56305" y="2527087"/>
            <a:ext cx="2123009" cy="101566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Tú eres 100%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responsable y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artista de tu </a:t>
            </a:r>
            <a:r>
              <a:rPr lang="es-ES" sz="20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vida.</a:t>
            </a:r>
            <a:endParaRPr lang="es-ES" sz="20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82786" y="2510203"/>
            <a:ext cx="2561649" cy="101566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Aprende, cuida </a:t>
            </a:r>
            <a:r>
              <a:rPr lang="es-ES" sz="20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cada </a:t>
            </a:r>
            <a:r>
              <a:rPr lang="es-ES" sz="20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día la calidad de tu estado y tu atención.</a:t>
            </a:r>
            <a:endParaRPr lang="es-ES" sz="20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4278384" y="1231309"/>
            <a:ext cx="285226" cy="68558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/>
          <p:cNvSpPr/>
          <p:nvPr/>
        </p:nvSpPr>
        <p:spPr>
          <a:xfrm rot="3049806">
            <a:off x="2601645" y="1055721"/>
            <a:ext cx="243736" cy="90745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 rot="18951390">
            <a:off x="5776058" y="1063233"/>
            <a:ext cx="243736" cy="90745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 descr="Cerebro, Motivación, Actividad M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43" y="3610535"/>
            <a:ext cx="1729066" cy="17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1905599" y="111075"/>
            <a:ext cx="5485102" cy="1161232"/>
          </a:xfrm>
        </p:spPr>
        <p:txBody>
          <a:bodyPr/>
          <a:lstStyle/>
          <a:p>
            <a:r>
              <a:rPr lang="es-ES" sz="2400" dirty="0" smtClean="0"/>
              <a:t>I. MENTALIDAD PRODUCTIVA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1810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84558" y="1435088"/>
            <a:ext cx="4370664" cy="23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Los objetivos son los fines hacia los que se encamina la actividad. </a:t>
            </a:r>
            <a:r>
              <a:rPr lang="es-ES" sz="18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(</a:t>
            </a: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Koontz y </a:t>
            </a:r>
            <a:r>
              <a:rPr lang="es-ES" sz="1800" dirty="0" err="1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O’Donnell</a:t>
            </a: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).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s-ES" sz="1800" dirty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s-ES" sz="1800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Definir metas específicas y alcanzables, proporcionan </a:t>
            </a:r>
            <a:r>
              <a:rPr lang="es-ES" sz="1800" b="1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dirección y motivación</a:t>
            </a:r>
            <a:r>
              <a:rPr lang="es-ES" sz="1800" b="1" dirty="0" smtClean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.</a:t>
            </a:r>
            <a:endParaRPr lang="es-ES" sz="1800" b="1" dirty="0">
              <a:solidFill>
                <a:schemeClr val="bg1"/>
              </a:solidFill>
              <a:latin typeface="Barrabes" panose="020B0604020202020204" charset="0"/>
              <a:ea typeface="Calibri" panose="020F0502020204030204" pitchFamily="34" charset="0"/>
              <a:cs typeface="Barrabes" panose="020B060402020202020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12362" y="136911"/>
            <a:ext cx="3440365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2800" b="1" dirty="0">
                <a:solidFill>
                  <a:schemeClr val="bg1"/>
                </a:solidFill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1. Objetivos Claros</a:t>
            </a:r>
          </a:p>
        </p:txBody>
      </p:sp>
      <p:pic>
        <p:nvPicPr>
          <p:cNvPr id="5126" name="Picture 6" descr="Extensión para extensionistas: 4 métodos para definir objetivos en proyectos  de extens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90" y="1118261"/>
            <a:ext cx="4683281" cy="35124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4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Rectángulo"/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454304" y="670535"/>
            <a:ext cx="7657845" cy="151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marL="377825" indent="-37782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1425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68625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5825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3025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altLang="es-ES" sz="2000" b="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 </a:t>
            </a:r>
            <a:r>
              <a:rPr lang="es-ES" altLang="es-ES" sz="2000" b="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Expresado en forma </a:t>
            </a:r>
            <a:r>
              <a:rPr lang="es-ES" altLang="es-ES" sz="2000" b="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positiva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altLang="es-ES" sz="2000" b="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Enmarcado </a:t>
            </a:r>
            <a:r>
              <a:rPr lang="es-ES" altLang="es-ES" sz="2000" b="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en una dirección.  El para qué, su beneficio </a:t>
            </a:r>
            <a:r>
              <a:rPr lang="es-ES" altLang="es-ES" sz="2000" b="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mayor.</a:t>
            </a:r>
            <a:endParaRPr lang="es-ES" altLang="es-ES" sz="2000" b="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altLang="es-ES" sz="2000" b="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 Bien </a:t>
            </a:r>
            <a:r>
              <a:rPr lang="es-ES" altLang="es-ES" sz="2000" b="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formulado: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216702" y="1783652"/>
            <a:ext cx="2990850" cy="224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Específico.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Medible.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Alcanzable.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Realista.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Temporal.</a:t>
            </a:r>
            <a:endParaRPr lang="es-ES" altLang="es-ES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31766" y="1783652"/>
            <a:ext cx="268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SMART</a:t>
            </a:r>
            <a:endParaRPr lang="es-ES" sz="28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4304" y="4111425"/>
            <a:ext cx="4493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.  </a:t>
            </a:r>
            <a:r>
              <a:rPr lang="es-ES" sz="2000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Congruente con los niveles </a:t>
            </a:r>
            <a:r>
              <a:rPr lang="es-ES" sz="20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lógicos. </a:t>
            </a:r>
            <a:endParaRPr lang="es-ES" sz="20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918636" y="117944"/>
            <a:ext cx="4729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Cómo definir los Objetivos</a:t>
            </a:r>
            <a:endParaRPr lang="es-ES" sz="2800" b="1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pic>
        <p:nvPicPr>
          <p:cNvPr id="4098" name="Picture 2" descr="Dardo, Juego, Ojo De Buey, Obje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58" y="1865324"/>
            <a:ext cx="2590373" cy="28682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5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xplosión 1 16"/>
          <p:cNvSpPr/>
          <p:nvPr/>
        </p:nvSpPr>
        <p:spPr>
          <a:xfrm>
            <a:off x="5919911" y="1649854"/>
            <a:ext cx="1688183" cy="1139099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764947" y="931178"/>
            <a:ext cx="3944517" cy="280425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90142" y="1033393"/>
            <a:ext cx="3691795" cy="258226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546586" y="1326129"/>
            <a:ext cx="6289799" cy="3159406"/>
          </a:xfrm>
        </p:spPr>
        <p:txBody>
          <a:bodyPr/>
          <a:lstStyle/>
          <a:p>
            <a:r>
              <a:rPr lang="es-ES" sz="1800" b="0" dirty="0" smtClean="0"/>
              <a:t>Supone previsión</a:t>
            </a:r>
            <a:endParaRPr lang="es-ES" sz="1800" b="0" dirty="0"/>
          </a:p>
          <a:p>
            <a:r>
              <a:rPr lang="es-ES" sz="1800" b="0" dirty="0" smtClean="0"/>
              <a:t>Permite una visión conjunta.</a:t>
            </a:r>
            <a:endParaRPr lang="es-ES" sz="1800" b="0" dirty="0"/>
          </a:p>
          <a:p>
            <a:r>
              <a:rPr lang="es-ES" sz="1800" b="0" dirty="0" smtClean="0"/>
              <a:t>Reduce la frecuencia de los errores. </a:t>
            </a:r>
            <a:endParaRPr lang="es-ES" sz="1800" b="0" dirty="0"/>
          </a:p>
          <a:p>
            <a:r>
              <a:rPr lang="es-ES" sz="1800" b="0" dirty="0" smtClean="0"/>
              <a:t>Permite el autocontrol.</a:t>
            </a:r>
            <a:endParaRPr lang="es-ES" sz="1800" b="0" dirty="0"/>
          </a:p>
          <a:p>
            <a:r>
              <a:rPr lang="es-ES" sz="1800" b="0" dirty="0" smtClean="0"/>
              <a:t>Lleva a mejores resultados y ahorra tiempo.</a:t>
            </a:r>
            <a:endParaRPr lang="es-ES" sz="1800" b="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848585" y="180876"/>
            <a:ext cx="5837439" cy="1161232"/>
          </a:xfrm>
        </p:spPr>
        <p:txBody>
          <a:bodyPr/>
          <a:lstStyle/>
          <a:p>
            <a:r>
              <a:rPr lang="es-ES" sz="2800" dirty="0" smtClean="0"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2. Planificación </a:t>
            </a:r>
            <a:r>
              <a:rPr lang="es-ES" sz="2800" dirty="0"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Estratégica</a:t>
            </a:r>
            <a:endParaRPr lang="es-ES" sz="28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48111" y="864066"/>
            <a:ext cx="976549" cy="4308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660066"/>
              </a:buClr>
              <a:buSzPct val="80000"/>
              <a:buNone/>
            </a:pPr>
            <a:r>
              <a:rPr lang="es-ES" altLang="es-ES" sz="1100" dirty="0" smtClean="0">
                <a:solidFill>
                  <a:srgbClr val="002060"/>
                </a:solidFill>
                <a:latin typeface="Barrabes" panose="020B0604020202020204" charset="0"/>
                <a:cs typeface="Barrabes" panose="020B0604020202020204" charset="0"/>
              </a:rPr>
              <a:t>1.DEFINIR </a:t>
            </a:r>
            <a:endParaRPr lang="es-ES" altLang="es-ES" sz="1100" dirty="0">
              <a:solidFill>
                <a:srgbClr val="002060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pPr algn="ctr">
              <a:spcBef>
                <a:spcPct val="0"/>
              </a:spcBef>
              <a:buClr>
                <a:srgbClr val="660066"/>
              </a:buClr>
              <a:buSzPct val="80000"/>
              <a:buFont typeface="Monotype Sorts"/>
              <a:buNone/>
            </a:pPr>
            <a:r>
              <a:rPr lang="es-ES" altLang="es-ES" sz="1100" dirty="0">
                <a:solidFill>
                  <a:srgbClr val="002060"/>
                </a:solidFill>
                <a:latin typeface="Barrabes" panose="020B0604020202020204" charset="0"/>
                <a:cs typeface="Barrabes" panose="020B0604020202020204" charset="0"/>
              </a:rPr>
              <a:t>OBJETIVOS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11053" y="1545689"/>
            <a:ext cx="1173719" cy="2616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660066"/>
              </a:buClr>
              <a:buSzPct val="80000"/>
              <a:buNone/>
            </a:pPr>
            <a:r>
              <a:rPr lang="es-ES" altLang="es-ES" sz="1100" dirty="0" smtClean="0">
                <a:solidFill>
                  <a:srgbClr val="00279F"/>
                </a:solidFill>
                <a:latin typeface="Barrabes" panose="020B0604020202020204" charset="0"/>
                <a:cs typeface="Barrabes" panose="020B0604020202020204" charset="0"/>
              </a:rPr>
              <a:t>2. PLANIFICAR</a:t>
            </a:r>
            <a:endParaRPr lang="es-ES" altLang="es-ES" sz="1100" dirty="0">
              <a:solidFill>
                <a:srgbClr val="00279F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13743" y="2665865"/>
            <a:ext cx="1465465" cy="574773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ct val="0"/>
              </a:spcBef>
              <a:buClr>
                <a:srgbClr val="660066"/>
              </a:buClr>
              <a:buSzPct val="80000"/>
              <a:buNone/>
            </a:pPr>
            <a:r>
              <a:rPr lang="es-ES" altLang="es-ES" sz="1100" dirty="0" smtClean="0">
                <a:solidFill>
                  <a:srgbClr val="002060"/>
                </a:solidFill>
                <a:latin typeface="Barrabes" panose="020B0604020202020204" charset="0"/>
                <a:cs typeface="Barrabes" panose="020B0604020202020204" charset="0"/>
              </a:rPr>
              <a:t>2. TOMAR </a:t>
            </a:r>
            <a:endParaRPr lang="es-ES" altLang="es-ES" sz="1100" dirty="0">
              <a:solidFill>
                <a:srgbClr val="002060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660066"/>
              </a:buClr>
              <a:buSzPct val="80000"/>
              <a:buFont typeface="Monotype Sorts"/>
              <a:buNone/>
            </a:pPr>
            <a:r>
              <a:rPr lang="es-ES" altLang="es-ES" sz="1100" dirty="0">
                <a:solidFill>
                  <a:srgbClr val="002060"/>
                </a:solidFill>
                <a:latin typeface="Barrabes" panose="020B0604020202020204" charset="0"/>
                <a:cs typeface="Barrabes" panose="020B0604020202020204" charset="0"/>
              </a:rPr>
              <a:t>DECISIONES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660066"/>
              </a:buClr>
              <a:buSzPct val="80000"/>
              <a:buFont typeface="Monotype Sorts"/>
              <a:buNone/>
            </a:pPr>
            <a:r>
              <a:rPr lang="es-ES" altLang="es-ES" sz="1100" dirty="0">
                <a:solidFill>
                  <a:srgbClr val="002060"/>
                </a:solidFill>
                <a:latin typeface="Barrabes" panose="020B0604020202020204" charset="0"/>
                <a:cs typeface="Barrabes" panose="020B0604020202020204" charset="0"/>
              </a:rPr>
              <a:t>Desarrollo del PLAN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03948" y="3453530"/>
            <a:ext cx="1109599" cy="28950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30000"/>
              </a:lnSpc>
              <a:buClr>
                <a:srgbClr val="660066"/>
              </a:buClr>
              <a:buSzPct val="80000"/>
              <a:buNone/>
            </a:pPr>
            <a:r>
              <a:rPr lang="es-ES" altLang="es-ES" sz="1100" dirty="0" smtClean="0">
                <a:solidFill>
                  <a:srgbClr val="002060"/>
                </a:solidFill>
                <a:latin typeface="Barrabes" panose="020B0604020202020204" charset="0"/>
                <a:cs typeface="Barrabes" panose="020B0604020202020204" charset="0"/>
              </a:rPr>
              <a:t>3. PRIORIZAR</a:t>
            </a:r>
            <a:endParaRPr lang="es-ES" altLang="es-ES" sz="1100" dirty="0">
              <a:solidFill>
                <a:srgbClr val="002060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061965" y="3001845"/>
            <a:ext cx="1016625" cy="2768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r">
              <a:lnSpc>
                <a:spcPct val="120000"/>
              </a:lnSpc>
              <a:buClr>
                <a:srgbClr val="660066"/>
              </a:buClr>
              <a:buSzPct val="80000"/>
              <a:buNone/>
            </a:pPr>
            <a:r>
              <a:rPr lang="es-ES" altLang="es-ES" sz="1100" dirty="0" smtClean="0">
                <a:solidFill>
                  <a:srgbClr val="002060"/>
                </a:solidFill>
                <a:latin typeface="Barrabes" panose="020B0604020202020204" charset="0"/>
                <a:cs typeface="Barrabes" panose="020B0604020202020204" charset="0"/>
              </a:rPr>
              <a:t>4. DELEGAR</a:t>
            </a:r>
            <a:endParaRPr lang="es-ES" altLang="es-ES" sz="1100" dirty="0">
              <a:solidFill>
                <a:srgbClr val="002060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577878" y="1354388"/>
            <a:ext cx="1228220" cy="295466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r">
              <a:lnSpc>
                <a:spcPct val="120000"/>
              </a:lnSpc>
              <a:buClr>
                <a:srgbClr val="660066"/>
              </a:buClr>
              <a:buSzPct val="80000"/>
              <a:buNone/>
            </a:pPr>
            <a:r>
              <a:rPr lang="es-ES" altLang="es-ES" sz="1100" dirty="0" smtClean="0">
                <a:solidFill>
                  <a:srgbClr val="002060"/>
                </a:solidFill>
                <a:latin typeface="Barrabes" panose="020B0604020202020204" charset="0"/>
                <a:cs typeface="Barrabes" panose="020B0604020202020204" charset="0"/>
              </a:rPr>
              <a:t>6. CONTROLAR</a:t>
            </a:r>
            <a:endParaRPr lang="es-ES" altLang="es-ES" sz="1100" dirty="0">
              <a:solidFill>
                <a:srgbClr val="002060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569160" y="2253067"/>
            <a:ext cx="1180131" cy="289503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30000"/>
              </a:lnSpc>
              <a:buClr>
                <a:srgbClr val="660066"/>
              </a:buClr>
              <a:buSzPct val="80000"/>
              <a:buNone/>
            </a:pPr>
            <a:r>
              <a:rPr lang="es-ES" altLang="es-ES" sz="1100" dirty="0" smtClean="0">
                <a:solidFill>
                  <a:srgbClr val="002060"/>
                </a:solidFill>
                <a:latin typeface="Barrabes" panose="020B0604020202020204" charset="0"/>
                <a:cs typeface="Barrabes" panose="020B0604020202020204" charset="0"/>
              </a:rPr>
              <a:t>5. ORGANIZAR</a:t>
            </a:r>
            <a:endParaRPr lang="es-ES" altLang="es-ES" sz="1100" dirty="0">
              <a:solidFill>
                <a:srgbClr val="002060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142445" y="1978143"/>
            <a:ext cx="1087157" cy="384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660066"/>
              </a:buClr>
              <a:buSzPct val="80000"/>
              <a:buFont typeface="Monotype Sorts"/>
              <a:buNone/>
            </a:pPr>
            <a:r>
              <a:rPr lang="es-ES" altLang="es-ES" sz="1600" b="1" dirty="0">
                <a:solidFill>
                  <a:schemeClr val="accent1">
                    <a:lumMod val="50000"/>
                  </a:schemeClr>
                </a:solidFill>
                <a:latin typeface="Barrabes" panose="020B0604020202020204" charset="0"/>
                <a:cs typeface="Barrabes" panose="020B0604020202020204" charset="0"/>
              </a:rPr>
              <a:t>GESTIÓN</a:t>
            </a:r>
          </a:p>
        </p:txBody>
      </p:sp>
    </p:spTree>
    <p:extLst>
      <p:ext uri="{BB962C8B-B14F-4D97-AF65-F5344CB8AC3E}">
        <p14:creationId xmlns:p14="http://schemas.microsoft.com/office/powerpoint/2010/main" val="217150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613693" y="204579"/>
            <a:ext cx="5837439" cy="1161232"/>
          </a:xfrm>
        </p:spPr>
        <p:txBody>
          <a:bodyPr/>
          <a:lstStyle/>
          <a:p>
            <a:r>
              <a:rPr lang="es-ES" sz="2800" dirty="0" smtClean="0"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 Planificación </a:t>
            </a:r>
            <a:r>
              <a:rPr lang="es-ES" sz="2800" dirty="0">
                <a:latin typeface="Barrabes" panose="020B0604020202020204" charset="0"/>
                <a:ea typeface="Calibri" panose="020F0502020204030204" pitchFamily="34" charset="0"/>
                <a:cs typeface="Barrabes" panose="020B0604020202020204" charset="0"/>
              </a:rPr>
              <a:t>Estratégica</a:t>
            </a:r>
            <a:endParaRPr lang="es-ES"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29136" y="1071681"/>
            <a:ext cx="857798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Pon </a:t>
            </a:r>
            <a:r>
              <a:rPr lang="es-ES" sz="18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foco </a:t>
            </a: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y define tus perspectivas.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1800" b="1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Definición</a:t>
            </a: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 y documentación de las actividades de cada proceso.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18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Duración</a:t>
            </a: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 estimada de actividades. Cronograma.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18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Estimación de </a:t>
            </a:r>
            <a:r>
              <a:rPr lang="es-ES" sz="1800" b="1" dirty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R</a:t>
            </a:r>
            <a:r>
              <a:rPr lang="es-ES" sz="18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ecursos,</a:t>
            </a: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 humanos, materiales, económicos, equipos…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18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Secuenciación</a:t>
            </a: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 y orden de actividades con gráficos.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18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Desarrollo y </a:t>
            </a:r>
            <a:r>
              <a:rPr lang="es-ES" sz="18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puesta en Marcha </a:t>
            </a: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del plan.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1800" dirty="0" smtClean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Control y seguimiento </a:t>
            </a:r>
            <a:r>
              <a:rPr lang="es-ES" sz="1800" dirty="0" smtClean="0">
                <a:solidFill>
                  <a:schemeClr val="bg1"/>
                </a:solidFill>
                <a:latin typeface="Barrabes" panose="020B0604020202020204" charset="0"/>
                <a:cs typeface="Barrabes" panose="020B0604020202020204" charset="0"/>
              </a:rPr>
              <a:t>del plan. Evalúa, Revisa,  re direcciona y haz mejoras.</a:t>
            </a:r>
            <a:endParaRPr lang="es-ES" sz="1800" dirty="0">
              <a:solidFill>
                <a:schemeClr val="bg1"/>
              </a:solidFill>
              <a:latin typeface="Barrabes" panose="020B0604020202020204" charset="0"/>
              <a:cs typeface="Barrabes" panose="020B0604020202020204" charset="0"/>
            </a:endParaRPr>
          </a:p>
        </p:txBody>
      </p:sp>
      <p:pic>
        <p:nvPicPr>
          <p:cNvPr id="3076" name="Picture 4" descr="Expediente, Carpeta, Documento, P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36" y="204579"/>
            <a:ext cx="1591164" cy="15663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98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DE104704ADC641A370649A5F2F1DA2" ma:contentTypeVersion="14" ma:contentTypeDescription="Crear nuevo documento." ma:contentTypeScope="" ma:versionID="543ec8aeb0894e353a1af6face3cb253">
  <xsd:schema xmlns:xsd="http://www.w3.org/2001/XMLSchema" xmlns:xs="http://www.w3.org/2001/XMLSchema" xmlns:p="http://schemas.microsoft.com/office/2006/metadata/properties" xmlns:ns2="ad1ff084-403f-4f14-ba57-08646beef297" xmlns:ns3="539ae616-e1d1-49a7-a7c1-16e474085735" targetNamespace="http://schemas.microsoft.com/office/2006/metadata/properties" ma:root="true" ma:fieldsID="0975f22eb7b8ff6cd1a3669cac54b5e0" ns2:_="" ns3:_="">
    <xsd:import namespace="ad1ff084-403f-4f14-ba57-08646beef297"/>
    <xsd:import namespace="539ae616-e1d1-49a7-a7c1-16e474085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ff084-403f-4f14-ba57-08646beef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0a386ecc-29c3-439c-824f-776d15e910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ae616-e1d1-49a7-a7c1-16e4740857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cd63fd9-df4e-49dc-a7d2-022e1e0d4c38}" ma:internalName="TaxCatchAll" ma:showField="CatchAllData" ma:web="539ae616-e1d1-49a7-a7c1-16e4740857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9ae616-e1d1-49a7-a7c1-16e474085735" xsi:nil="true"/>
    <lcf76f155ced4ddcb4097134ff3c332f xmlns="ad1ff084-403f-4f14-ba57-08646beef2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B5928C-1C50-44BD-9E2C-027846B2F49B}"/>
</file>

<file path=customXml/itemProps2.xml><?xml version="1.0" encoding="utf-8"?>
<ds:datastoreItem xmlns:ds="http://schemas.openxmlformats.org/officeDocument/2006/customXml" ds:itemID="{FDF7556D-084C-4804-83E9-B4C9D69945EF}"/>
</file>

<file path=customXml/itemProps3.xml><?xml version="1.0" encoding="utf-8"?>
<ds:datastoreItem xmlns:ds="http://schemas.openxmlformats.org/officeDocument/2006/customXml" ds:itemID="{4D44A0F8-5CF9-4DE6-A661-E9E07FC25FC3}"/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1295</Words>
  <Application>Microsoft Office PowerPoint</Application>
  <PresentationFormat>Presentación en pantalla (16:9)</PresentationFormat>
  <Paragraphs>193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Calibri</vt:lpstr>
      <vt:lpstr>Wingdings</vt:lpstr>
      <vt:lpstr>Monotype Sorts</vt:lpstr>
      <vt:lpstr>Microsoft YaHei</vt:lpstr>
      <vt:lpstr>Verdana</vt:lpstr>
      <vt:lpstr>Arial</vt:lpstr>
      <vt:lpstr>Barrabes</vt:lpstr>
      <vt:lpstr>Symbol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</dc:creator>
  <cp:lastModifiedBy>ADMIN</cp:lastModifiedBy>
  <cp:revision>65</cp:revision>
  <dcterms:modified xsi:type="dcterms:W3CDTF">2024-01-25T09:51:18Z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0x01010085DE104704ADC641A370649A5F2F1DA2</vt:lpwstr>
  </property>
</Properties>
</file>