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7" r:id="rId2"/>
    <p:sldId id="324" r:id="rId3"/>
    <p:sldId id="476" r:id="rId4"/>
    <p:sldId id="433" r:id="rId5"/>
    <p:sldId id="534" r:id="rId6"/>
    <p:sldId id="539" r:id="rId7"/>
    <p:sldId id="535" r:id="rId8"/>
    <p:sldId id="536" r:id="rId9"/>
    <p:sldId id="537" r:id="rId10"/>
    <p:sldId id="540" r:id="rId11"/>
    <p:sldId id="541" r:id="rId12"/>
    <p:sldId id="542" r:id="rId13"/>
    <p:sldId id="543" r:id="rId14"/>
    <p:sldId id="544" r:id="rId15"/>
    <p:sldId id="546" r:id="rId16"/>
    <p:sldId id="545" r:id="rId17"/>
    <p:sldId id="547" r:id="rId18"/>
    <p:sldId id="548" r:id="rId19"/>
    <p:sldId id="549" r:id="rId20"/>
    <p:sldId id="561" r:id="rId21"/>
    <p:sldId id="558" r:id="rId22"/>
    <p:sldId id="550" r:id="rId23"/>
    <p:sldId id="485" r:id="rId24"/>
    <p:sldId id="562" r:id="rId25"/>
    <p:sldId id="556" r:id="rId26"/>
    <p:sldId id="551" r:id="rId27"/>
    <p:sldId id="552" r:id="rId28"/>
    <p:sldId id="553" r:id="rId29"/>
    <p:sldId id="554" r:id="rId30"/>
    <p:sldId id="486" r:id="rId31"/>
    <p:sldId id="555" r:id="rId32"/>
    <p:sldId id="560" r:id="rId33"/>
    <p:sldId id="557" r:id="rId34"/>
    <p:sldId id="347" r:id="rId35"/>
    <p:sldId id="477" r:id="rId36"/>
    <p:sldId id="458" r:id="rId37"/>
    <p:sldId id="39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49D"/>
    <a:srgbClr val="D3A9F8"/>
    <a:srgbClr val="ED7C77"/>
    <a:srgbClr val="FFD579"/>
    <a:srgbClr val="FF7E79"/>
    <a:srgbClr val="F6C088"/>
    <a:srgbClr val="6E3100"/>
    <a:srgbClr val="B3FF86"/>
    <a:srgbClr val="03A5EA"/>
    <a:srgbClr val="007C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208" autoAdjust="0"/>
  </p:normalViewPr>
  <p:slideViewPr>
    <p:cSldViewPr snapToGrid="0" showGuides="1">
      <p:cViewPr varScale="1">
        <p:scale>
          <a:sx n="81" d="100"/>
          <a:sy n="81" d="100"/>
        </p:scale>
        <p:origin x="725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98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32B41E-9643-4BD0-A049-AA59A9459EF1}" type="datetimeFigureOut">
              <a:rPr lang="en-GB" smtClean="0"/>
              <a:t>08/02/2024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45A893-4D34-448C-A3E8-AD5A80E096E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564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18756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79753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26092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48550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98096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55394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28965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2338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05133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2271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7054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5151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27077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90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8449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2202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52839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3290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86370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1411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5409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7861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0125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1792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567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279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2146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992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4209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5721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9990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162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1290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926767" y="1756612"/>
            <a:ext cx="3669632" cy="3669632"/>
          </a:xfrm>
          <a:prstGeom prst="hexagon">
            <a:avLst/>
          </a:prstGeom>
          <a:solidFill>
            <a:schemeClr val="accent2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13944" y="1612231"/>
            <a:ext cx="3669632" cy="3669632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4458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842544" y="1900989"/>
            <a:ext cx="3669632" cy="3669632"/>
          </a:xfrm>
          <a:prstGeom prst="flowChartInputOutput">
            <a:avLst/>
          </a:prstGeom>
          <a:solidFill>
            <a:schemeClr val="accent2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13944" y="1612231"/>
            <a:ext cx="3669632" cy="3669632"/>
          </a:xfrm>
          <a:prstGeom prst="flowChartInputOutpu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5208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09601" y="695326"/>
            <a:ext cx="3676649" cy="5485039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503965" y="695326"/>
            <a:ext cx="3676649" cy="5485039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68974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192714" y="0"/>
            <a:ext cx="2742973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2" y="677865"/>
            <a:ext cx="7935687" cy="5502275"/>
          </a:xfrm>
          <a:solidFill>
            <a:schemeClr val="accent1"/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1032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7021287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18563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184323" y="0"/>
            <a:ext cx="7007677" cy="687433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185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106887" cy="43434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106885" y="0"/>
            <a:ext cx="6085115" cy="43434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219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0" y="2514600"/>
            <a:ext cx="6106887" cy="43434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106885" y="2514600"/>
            <a:ext cx="6085115" cy="43434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08738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371851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371849" y="0"/>
            <a:ext cx="3371851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840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448300" y="0"/>
            <a:ext cx="3371851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820149" y="0"/>
            <a:ext cx="3371851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38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3352800" y="0"/>
            <a:ext cx="54864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76703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253594" y="666752"/>
            <a:ext cx="7938407" cy="549592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021287" y="0"/>
            <a:ext cx="4558392" cy="6858000"/>
          </a:xfrm>
          <a:solidFill>
            <a:schemeClr val="accent1"/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21099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32709" y="1134837"/>
            <a:ext cx="3069772" cy="459649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633109" y="1134837"/>
            <a:ext cx="3069772" cy="459649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5952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608866" y="1134837"/>
            <a:ext cx="3069772" cy="459649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809266" y="1134837"/>
            <a:ext cx="3069772" cy="459649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04360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3347357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347357" y="1"/>
            <a:ext cx="3069772" cy="343716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347357" y="3437165"/>
            <a:ext cx="3069772" cy="342083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34577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844644" y="0"/>
            <a:ext cx="3347357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774871" y="1"/>
            <a:ext cx="3069772" cy="343716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774871" y="3437165"/>
            <a:ext cx="3069772" cy="342083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48489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552576" y="0"/>
            <a:ext cx="5476875" cy="6858000"/>
          </a:xfrm>
          <a:solidFill>
            <a:schemeClr val="accent1"/>
          </a:solidFill>
        </p:spPr>
        <p:txBody>
          <a:bodyPr/>
          <a:lstStyle/>
          <a:p>
            <a:endParaRPr lang="en-GB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6881" y="685800"/>
            <a:ext cx="3671207" cy="54864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2436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226505" y="0"/>
            <a:ext cx="5476875" cy="6858000"/>
          </a:xfrm>
          <a:solidFill>
            <a:schemeClr val="accent1"/>
          </a:solidFill>
        </p:spPr>
        <p:txBody>
          <a:bodyPr/>
          <a:lstStyle/>
          <a:p>
            <a:endParaRPr lang="en-GB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905751" y="685800"/>
            <a:ext cx="3671207" cy="54864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6222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02" y="667265"/>
            <a:ext cx="10972799" cy="5519352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9942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3371851" cy="6858000"/>
          </a:xfrm>
          <a:solidFill>
            <a:schemeClr val="accent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6876" y="685800"/>
            <a:ext cx="5491845" cy="54864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1585122" y="0"/>
            <a:ext cx="606879" cy="61722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95004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104897" y="204107"/>
            <a:ext cx="4585611" cy="6164036"/>
          </a:xfrm>
          <a:solidFill>
            <a:schemeClr val="accent1"/>
          </a:solidFill>
        </p:spPr>
        <p:txBody>
          <a:bodyPr/>
          <a:lstStyle/>
          <a:p>
            <a:endParaRPr lang="en-GB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13113" y="693964"/>
            <a:ext cx="5500009" cy="6164036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7221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3930503" y="0"/>
            <a:ext cx="4330996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8573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566805" y="204107"/>
            <a:ext cx="4585611" cy="6164036"/>
          </a:xfrm>
          <a:solidFill>
            <a:schemeClr val="accent1"/>
          </a:solidFill>
        </p:spPr>
        <p:txBody>
          <a:bodyPr/>
          <a:lstStyle/>
          <a:p>
            <a:endParaRPr lang="en-GB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211534" y="693964"/>
            <a:ext cx="5500009" cy="6164036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0415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" y="0"/>
            <a:ext cx="5192487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90559" y="0"/>
            <a:ext cx="5192487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86406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906238" y="0"/>
            <a:ext cx="5192487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99514" y="0"/>
            <a:ext cx="5192487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71225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7021287" cy="343716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" y="3437164"/>
            <a:ext cx="7021287" cy="3420836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42525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70714" y="0"/>
            <a:ext cx="7021287" cy="343716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170714" y="3437164"/>
            <a:ext cx="7021287" cy="3420836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01104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361037" y="302080"/>
            <a:ext cx="8526163" cy="623751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0973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278087" y="310243"/>
            <a:ext cx="7633608" cy="623751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4276725" cy="6858000"/>
          </a:xfrm>
          <a:solidFill>
            <a:schemeClr val="accent1"/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15361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43434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53419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2514600"/>
            <a:ext cx="12192000" cy="43434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42973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106887" cy="343716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106885" y="3437164"/>
            <a:ext cx="6085115" cy="343716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1471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715736" y="0"/>
            <a:ext cx="4581525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585122" y="0"/>
            <a:ext cx="606879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37250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85114" y="0"/>
            <a:ext cx="6106887" cy="343716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3437164"/>
            <a:ext cx="6085115" cy="343716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10196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36576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534400" y="0"/>
            <a:ext cx="36576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27846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115050" y="0"/>
            <a:ext cx="3638551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628651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9753602" y="0"/>
            <a:ext cx="2438399" cy="6858000"/>
          </a:xfrm>
          <a:solidFill>
            <a:schemeClr val="accent1"/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7063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solidFill>
            <a:schemeClr val="accent1"/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66234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657227"/>
            <a:ext cx="8848725" cy="5534025"/>
          </a:xfrm>
          <a:solidFill>
            <a:schemeClr val="accent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3343275" y="0"/>
            <a:ext cx="5505451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24381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1" y="2"/>
            <a:ext cx="4076700" cy="341947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076701" y="2"/>
            <a:ext cx="4076700" cy="341947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153400" y="-1"/>
            <a:ext cx="4038600" cy="3419476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33691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1" y="3438527"/>
            <a:ext cx="4076700" cy="341947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076701" y="3438527"/>
            <a:ext cx="4076700" cy="341947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153400" y="3438524"/>
            <a:ext cx="4038600" cy="3419476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00907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1" y="3438527"/>
            <a:ext cx="4076700" cy="341947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076701" y="3438527"/>
            <a:ext cx="4076700" cy="341947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1" y="1"/>
            <a:ext cx="4076700" cy="343852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076701" y="1"/>
            <a:ext cx="4076700" cy="343852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33917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038601" y="3438527"/>
            <a:ext cx="4076700" cy="341947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115301" y="3438527"/>
            <a:ext cx="4076700" cy="341947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4038601" y="1"/>
            <a:ext cx="4076700" cy="343852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8115301" y="1"/>
            <a:ext cx="4076700" cy="343852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34535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0" y="1581150"/>
            <a:ext cx="3362325" cy="527685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3581400" y="0"/>
            <a:ext cx="3362325" cy="527685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879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265696" y="1154531"/>
            <a:ext cx="1804736" cy="180473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endParaRPr lang="en-GB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7027947" y="1154531"/>
            <a:ext cx="1804736" cy="180473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9790196" y="1154531"/>
            <a:ext cx="1804736" cy="180473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265696" y="3916781"/>
            <a:ext cx="1804736" cy="180473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27947" y="3916781"/>
            <a:ext cx="1804736" cy="180473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9790196" y="3916781"/>
            <a:ext cx="1804736" cy="180473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268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8829676" y="1581150"/>
            <a:ext cx="3362325" cy="527685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5191126" y="0"/>
            <a:ext cx="3362325" cy="527685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11195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6724650" y="0"/>
            <a:ext cx="5467351" cy="3429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3362325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3362326" y="0"/>
            <a:ext cx="3362325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6724650" y="3429000"/>
            <a:ext cx="5467351" cy="3429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9753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5172075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5172076" y="3429000"/>
            <a:ext cx="4572001" cy="3429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9744076" y="0"/>
            <a:ext cx="2447925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5172076" y="0"/>
            <a:ext cx="4572001" cy="3429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29692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0" y="2524123"/>
            <a:ext cx="7943851" cy="4333876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7943850" y="1"/>
            <a:ext cx="4248151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3810001" y="2"/>
            <a:ext cx="4133849" cy="252412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0" y="2"/>
            <a:ext cx="3810000" cy="252412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66125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7019925" y="0"/>
            <a:ext cx="5172075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3343275" y="2"/>
            <a:ext cx="3676651" cy="250507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0" y="2505077"/>
            <a:ext cx="4267200" cy="435292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1" y="2"/>
            <a:ext cx="3343275" cy="250507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4267200" y="2505077"/>
            <a:ext cx="2752725" cy="435292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63214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3952875" y="2"/>
            <a:ext cx="4267200" cy="435292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3952875" y="4352927"/>
            <a:ext cx="4267200" cy="250507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1" y="0"/>
            <a:ext cx="3952875" cy="249555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1" y="2495552"/>
            <a:ext cx="3952875" cy="442912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8220076" y="0"/>
            <a:ext cx="3971925" cy="249555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8220076" y="2495552"/>
            <a:ext cx="3971925" cy="442912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49914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0" y="1"/>
            <a:ext cx="10668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68575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0" y="1"/>
            <a:ext cx="12192000" cy="616267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325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818485" y="1467853"/>
            <a:ext cx="3982112" cy="3982112"/>
          </a:xfrm>
          <a:prstGeom prst="diamond">
            <a:avLst/>
          </a:prstGeom>
          <a:solidFill>
            <a:schemeClr val="accent2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5663" y="1467853"/>
            <a:ext cx="3982112" cy="3982112"/>
          </a:xfrm>
          <a:prstGeom prst="diamond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6721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902701" y="1900989"/>
            <a:ext cx="3669632" cy="3669632"/>
          </a:xfrm>
          <a:prstGeom prst="snip2DiagRect">
            <a:avLst/>
          </a:prstGeom>
          <a:solidFill>
            <a:schemeClr val="accent2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13944" y="1612231"/>
            <a:ext cx="3669632" cy="3669632"/>
          </a:xfrm>
          <a:prstGeom prst="snip2Diag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5959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842543" y="1804737"/>
            <a:ext cx="3669632" cy="3669632"/>
          </a:xfrm>
          <a:prstGeom prst="round2DiagRect">
            <a:avLst/>
          </a:prstGeom>
          <a:solidFill>
            <a:schemeClr val="accent2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13944" y="1612231"/>
            <a:ext cx="3669632" cy="366963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2770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926767" y="1792705"/>
            <a:ext cx="3669632" cy="3669632"/>
          </a:xfrm>
          <a:prstGeom prst="ellipse">
            <a:avLst/>
          </a:prstGeom>
          <a:solidFill>
            <a:schemeClr val="accent2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13944" y="1612231"/>
            <a:ext cx="3669632" cy="366963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7656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08AB5-8A00-4802-9809-787E91751398}" type="datetimeFigureOut">
              <a:rPr lang="en-GB" smtClean="0"/>
              <a:t>08/02/2024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A4C99-69E5-49D6-A757-D7D4F9110D6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573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705" r:id="rId3"/>
    <p:sldLayoutId id="2147483650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57" r:id="rId17"/>
    <p:sldLayoutId id="2147483658" r:id="rId18"/>
    <p:sldLayoutId id="2147483659" r:id="rId19"/>
    <p:sldLayoutId id="2147483660" r:id="rId20"/>
    <p:sldLayoutId id="2147483661" r:id="rId21"/>
    <p:sldLayoutId id="2147483662" r:id="rId22"/>
    <p:sldLayoutId id="2147483663" r:id="rId23"/>
    <p:sldLayoutId id="2147483664" r:id="rId24"/>
    <p:sldLayoutId id="2147483665" r:id="rId25"/>
    <p:sldLayoutId id="2147483666" r:id="rId26"/>
    <p:sldLayoutId id="2147483667" r:id="rId27"/>
    <p:sldLayoutId id="2147483668" r:id="rId28"/>
    <p:sldLayoutId id="2147483669" r:id="rId29"/>
    <p:sldLayoutId id="2147483670" r:id="rId30"/>
    <p:sldLayoutId id="2147483671" r:id="rId31"/>
    <p:sldLayoutId id="2147483672" r:id="rId32"/>
    <p:sldLayoutId id="2147483673" r:id="rId33"/>
    <p:sldLayoutId id="2147483674" r:id="rId34"/>
    <p:sldLayoutId id="2147483675" r:id="rId35"/>
    <p:sldLayoutId id="2147483676" r:id="rId36"/>
    <p:sldLayoutId id="2147483677" r:id="rId37"/>
    <p:sldLayoutId id="2147483678" r:id="rId38"/>
    <p:sldLayoutId id="2147483679" r:id="rId39"/>
    <p:sldLayoutId id="2147483680" r:id="rId40"/>
    <p:sldLayoutId id="2147483681" r:id="rId41"/>
    <p:sldLayoutId id="2147483682" r:id="rId42"/>
    <p:sldLayoutId id="2147483683" r:id="rId43"/>
    <p:sldLayoutId id="2147483690" r:id="rId44"/>
    <p:sldLayoutId id="2147483684" r:id="rId45"/>
    <p:sldLayoutId id="2147483685" r:id="rId46"/>
    <p:sldLayoutId id="2147483686" r:id="rId47"/>
    <p:sldLayoutId id="2147483687" r:id="rId48"/>
    <p:sldLayoutId id="2147483688" r:id="rId49"/>
    <p:sldLayoutId id="2147483689" r:id="rId50"/>
    <p:sldLayoutId id="2147483691" r:id="rId51"/>
    <p:sldLayoutId id="2147483692" r:id="rId52"/>
    <p:sldLayoutId id="2147483693" r:id="rId53"/>
    <p:sldLayoutId id="2147483694" r:id="rId54"/>
    <p:sldLayoutId id="2147483695" r:id="rId55"/>
    <p:sldLayoutId id="2147483696" r:id="rId56"/>
    <p:sldLayoutId id="2147483697" r:id="rId5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www.instagram.com/p/CxJG9EKItol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p/C1l-iNisqx3/?img_index=1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instagram.com/p/CsSymuWImoL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instagram.com/p/C0zeYtjI3oO/" TargetMode="External"/><Relationship Id="rId4" Type="http://schemas.openxmlformats.org/officeDocument/2006/relationships/hyperlink" Target="https://www.instagram.com/p/Cw5rtMsoB9t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instagram.com/p/C01xGfqM7CW/" TargetMode="External"/><Relationship Id="rId4" Type="http://schemas.openxmlformats.org/officeDocument/2006/relationships/hyperlink" Target="https://www.instagram.com/p/CwkkchUsqBp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instagram.com/p/C161n0-IvX7/" TargetMode="External"/><Relationship Id="rId4" Type="http://schemas.openxmlformats.org/officeDocument/2006/relationships/hyperlink" Target="https://www.instagram.com/p/C2NYXqOos-l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p/CwkkchUsqBp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youtube.com/watch?v=EMvbzRThZvU" TargetMode="External"/><Relationship Id="rId4" Type="http://schemas.openxmlformats.org/officeDocument/2006/relationships/hyperlink" Target="https://www.youtube.com/watch?v=vXeMJZVzlzA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hyperlink" Target="https://www.youtube.com/watch?v=Bas5QFWvJP8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hyperlink" Target="https://www.youtube.com/watch?v=NpE8N2JkyKc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wyzowl.com/best-video-editing-apps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bNRZR4yqjB8" TargetMode="External"/><Relationship Id="rId5" Type="http://schemas.openxmlformats.org/officeDocument/2006/relationships/hyperlink" Target="https://www.youtube.com/watch?v=CBJYzUDwb8M" TargetMode="External"/><Relationship Id="rId4" Type="http://schemas.openxmlformats.org/officeDocument/2006/relationships/hyperlink" Target="https://www.youtube.com/watch?v=IkNGEPySmY4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p/Cw5rtMsoB9t/" TargetMode="External"/><Relationship Id="rId5" Type="http://schemas.openxmlformats.org/officeDocument/2006/relationships/hyperlink" Target="https://www.instagram.com/p/CYwmd1-I8Wc/?img_index=1/" TargetMode="Externa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250" y="5392470"/>
            <a:ext cx="2371062" cy="58654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E2A5462-80C1-37C8-3731-9ADA91F0E0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9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ESTRATEGIA CREATIVA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12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B06FFE4D-6B53-1958-4154-115E190CCEB8}"/>
              </a:ext>
            </a:extLst>
          </p:cNvPr>
          <p:cNvSpPr txBox="1">
            <a:spLocks/>
          </p:cNvSpPr>
          <p:nvPr/>
        </p:nvSpPr>
        <p:spPr>
          <a:xfrm>
            <a:off x="695325" y="1158802"/>
            <a:ext cx="7305675" cy="16760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cap="all" spc="300" dirty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</a:rPr>
              <a:t>INVESTIGACIÓN PARA</a:t>
            </a:r>
          </a:p>
          <a:p>
            <a:pPr>
              <a:lnSpc>
                <a:spcPct val="100000"/>
              </a:lnSpc>
            </a:pPr>
            <a:r>
              <a:rPr lang="es-ES" sz="3600" b="1" cap="all" spc="300" dirty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</a:rPr>
              <a:t>UNA COMUNICACIÓN</a:t>
            </a:r>
          </a:p>
          <a:p>
            <a:pPr>
              <a:lnSpc>
                <a:spcPct val="100000"/>
              </a:lnSpc>
            </a:pPr>
            <a:r>
              <a:rPr lang="es-ES" sz="3600" b="1" cap="all" spc="300" dirty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</a:rPr>
              <a:t>EFICIENTE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7D766623-4068-6A93-7F0D-5EDD80115AEC}"/>
              </a:ext>
            </a:extLst>
          </p:cNvPr>
          <p:cNvSpPr txBox="1">
            <a:spLocks/>
          </p:cNvSpPr>
          <p:nvPr/>
        </p:nvSpPr>
        <p:spPr>
          <a:xfrm>
            <a:off x="695326" y="3398307"/>
            <a:ext cx="10801349" cy="19034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000" spc="300" dirty="0">
                <a:solidFill>
                  <a:srgbClr val="00F49D"/>
                </a:solidFill>
                <a:latin typeface="Gilroy Medium" pitchFamily="2" charset="77"/>
                <a:ea typeface="Gilroy Bold" charset="0"/>
                <a:cs typeface="Gilroy Bold" charset="0"/>
              </a:rPr>
              <a:t>Tu eficiencia en redes sociales está determinada en gran medida por tu capacidad para localizar a tu audiencia y por tu adaptación de comunicación según sus necesidades</a:t>
            </a:r>
          </a:p>
        </p:txBody>
      </p:sp>
    </p:spTree>
    <p:extLst>
      <p:ext uri="{BB962C8B-B14F-4D97-AF65-F5344CB8AC3E}">
        <p14:creationId xmlns:p14="http://schemas.microsoft.com/office/powerpoint/2010/main" val="130578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ESTRATEGIA CREATIVA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12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7D766623-4068-6A93-7F0D-5EDD80115AEC}"/>
              </a:ext>
            </a:extLst>
          </p:cNvPr>
          <p:cNvSpPr txBox="1">
            <a:spLocks/>
          </p:cNvSpPr>
          <p:nvPr/>
        </p:nvSpPr>
        <p:spPr>
          <a:xfrm>
            <a:off x="695326" y="2692402"/>
            <a:ext cx="10932101" cy="14731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000" spc="300" dirty="0">
                <a:solidFill>
                  <a:srgbClr val="00F49D"/>
                </a:solidFill>
                <a:latin typeface="Gilroy Medium" pitchFamily="2" charset="77"/>
                <a:ea typeface="Gilroy Bold" charset="0"/>
                <a:cs typeface="Gilroy Bold" charset="0"/>
              </a:rPr>
              <a:t>Busca temas relacionadas con tu producto o servicio y crea una lista de tipos de contenido que crees que pueden ser útiles para tu audiencia</a:t>
            </a:r>
          </a:p>
        </p:txBody>
      </p:sp>
    </p:spTree>
    <p:extLst>
      <p:ext uri="{BB962C8B-B14F-4D97-AF65-F5344CB8AC3E}">
        <p14:creationId xmlns:p14="http://schemas.microsoft.com/office/powerpoint/2010/main" val="14183585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ESTRATEGIA CREATIVA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12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7D766623-4068-6A93-7F0D-5EDD80115AEC}"/>
              </a:ext>
            </a:extLst>
          </p:cNvPr>
          <p:cNvSpPr txBox="1">
            <a:spLocks/>
          </p:cNvSpPr>
          <p:nvPr/>
        </p:nvSpPr>
        <p:spPr>
          <a:xfrm>
            <a:off x="695326" y="2897794"/>
            <a:ext cx="10932101" cy="10624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000" spc="300" dirty="0">
                <a:solidFill>
                  <a:srgbClr val="00F49D"/>
                </a:solidFill>
                <a:latin typeface="Gilroy Medium" pitchFamily="2" charset="77"/>
                <a:ea typeface="Gilroy Bold" charset="0"/>
                <a:cs typeface="Gilroy Bold" charset="0"/>
              </a:rPr>
              <a:t>Busca hashtags que puedan ser relevantes para tu audiencia y según el tema</a:t>
            </a:r>
          </a:p>
        </p:txBody>
      </p:sp>
    </p:spTree>
    <p:extLst>
      <p:ext uri="{BB962C8B-B14F-4D97-AF65-F5344CB8AC3E}">
        <p14:creationId xmlns:p14="http://schemas.microsoft.com/office/powerpoint/2010/main" val="145212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ESTRATEGIA CREATIVA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2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31">
            <a:extLst>
              <a:ext uri="{FF2B5EF4-FFF2-40B4-BE49-F238E27FC236}">
                <a16:creationId xmlns:a16="http://schemas.microsoft.com/office/drawing/2014/main" id="{41948780-E8E5-A478-AADA-23CF0DE904D9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id="{6410C767-74B3-B4E5-FE96-4A760B4D4C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F37D127-3554-774B-831D-D5C8AA1D3F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1445106"/>
            <a:ext cx="5332424" cy="370320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BE1764C-92A4-4FAA-EA76-FC7FD3D68A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251" y="1432373"/>
            <a:ext cx="5332424" cy="3722369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95F33286-3973-57A2-967A-DD12A469E5E9}"/>
              </a:ext>
            </a:extLst>
          </p:cNvPr>
          <p:cNvSpPr txBox="1"/>
          <p:nvPr/>
        </p:nvSpPr>
        <p:spPr>
          <a:xfrm>
            <a:off x="630012" y="5298639"/>
            <a:ext cx="53977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200" dirty="0">
                <a:solidFill>
                  <a:srgbClr val="002060"/>
                </a:solidFill>
                <a:latin typeface="Gilroy" charset="0"/>
                <a:ea typeface="Gilroy" charset="0"/>
                <a:cs typeface="Gilroy" charset="0"/>
                <a:hlinkClick r:id="rId6"/>
              </a:rPr>
              <a:t>https://www.instagram.com/p/C1l-iNisqx3/?img_index=1</a:t>
            </a:r>
            <a:endParaRPr lang="es-ES_tradnl" sz="1200" dirty="0">
              <a:solidFill>
                <a:srgbClr val="002060"/>
              </a:solidFill>
              <a:latin typeface="Gilroy" charset="0"/>
              <a:ea typeface="Gilroy" charset="0"/>
              <a:cs typeface="Gilroy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ACE2388-BF50-A985-EA05-6B9733014E57}"/>
              </a:ext>
            </a:extLst>
          </p:cNvPr>
          <p:cNvSpPr txBox="1"/>
          <p:nvPr/>
        </p:nvSpPr>
        <p:spPr>
          <a:xfrm>
            <a:off x="6098938" y="5266916"/>
            <a:ext cx="53977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200" dirty="0">
                <a:solidFill>
                  <a:srgbClr val="002060"/>
                </a:solidFill>
                <a:latin typeface="Gilroy" charset="0"/>
                <a:ea typeface="Gilroy" charset="0"/>
                <a:cs typeface="Gilroy" charset="0"/>
                <a:hlinkClick r:id="rId7"/>
              </a:rPr>
              <a:t>https://www.instagram.com/p/CxJG9EKItol/</a:t>
            </a:r>
            <a:endParaRPr lang="es-ES_tradnl" sz="1200" dirty="0">
              <a:solidFill>
                <a:srgbClr val="002060"/>
              </a:solidFill>
              <a:latin typeface="Gilroy" charset="0"/>
              <a:ea typeface="Gilroy" charset="0"/>
              <a:cs typeface="Gilro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78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ESTRATEGIA CREATIVA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2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31">
            <a:extLst>
              <a:ext uri="{FF2B5EF4-FFF2-40B4-BE49-F238E27FC236}">
                <a16:creationId xmlns:a16="http://schemas.microsoft.com/office/drawing/2014/main" id="{41948780-E8E5-A478-AADA-23CF0DE904D9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id="{6410C767-74B3-B4E5-FE96-4A760B4D4C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8DB72B7-2848-727E-34D0-CC6701A40F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275" y="1351254"/>
            <a:ext cx="7772400" cy="4155491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456B0EB9-0430-FA3A-06E3-571FF8EB076F}"/>
              </a:ext>
            </a:extLst>
          </p:cNvPr>
          <p:cNvSpPr/>
          <p:nvPr/>
        </p:nvSpPr>
        <p:spPr>
          <a:xfrm>
            <a:off x="695327" y="2750689"/>
            <a:ext cx="212061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b="1" dirty="0" err="1">
                <a:solidFill>
                  <a:srgbClr val="17385E"/>
                </a:solidFill>
                <a:latin typeface="Gilroy Bold" charset="0"/>
                <a:ea typeface="Gilroy Bold" charset="0"/>
                <a:cs typeface="Gilroy Bold" charset="0"/>
              </a:rPr>
              <a:t>Leetags</a:t>
            </a:r>
            <a:endParaRPr lang="es-ES_tradnl" sz="1400" b="1" dirty="0">
              <a:solidFill>
                <a:srgbClr val="17385E"/>
              </a:solidFill>
              <a:latin typeface="Gilroy Bold" charset="0"/>
              <a:ea typeface="Gilroy Bold" charset="0"/>
              <a:cs typeface="Gilroy Bold" charset="0"/>
            </a:endParaRPr>
          </a:p>
          <a:p>
            <a:endParaRPr lang="es-ES_tradnl" sz="14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14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Aplicación para generación de </a:t>
            </a:r>
            <a:r>
              <a:rPr lang="es-ES_tradnl" sz="1400" dirty="0" err="1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hahstags</a:t>
            </a:r>
            <a:endParaRPr lang="es-ES_tradnl" sz="14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22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ESTRATEGIA CREATIVA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12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7D766623-4068-6A93-7F0D-5EDD80115AEC}"/>
              </a:ext>
            </a:extLst>
          </p:cNvPr>
          <p:cNvSpPr txBox="1">
            <a:spLocks/>
          </p:cNvSpPr>
          <p:nvPr/>
        </p:nvSpPr>
        <p:spPr>
          <a:xfrm>
            <a:off x="695326" y="2721783"/>
            <a:ext cx="10932101" cy="14144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000" spc="300" dirty="0">
                <a:solidFill>
                  <a:srgbClr val="00F49D"/>
                </a:solidFill>
                <a:latin typeface="Gilroy Medium" pitchFamily="2" charset="77"/>
                <a:ea typeface="Gilroy Bold" charset="0"/>
                <a:cs typeface="Gilroy Bold" charset="0"/>
              </a:rPr>
              <a:t>Comenta en publicaciones relacionadas con tu </a:t>
            </a:r>
            <a:r>
              <a:rPr lang="es-ES" sz="3000" spc="300" dirty="0" err="1">
                <a:solidFill>
                  <a:srgbClr val="00F49D"/>
                </a:solidFill>
                <a:latin typeface="Gilroy Medium" pitchFamily="2" charset="77"/>
                <a:ea typeface="Gilroy Bold" charset="0"/>
                <a:cs typeface="Gilroy Bold" charset="0"/>
              </a:rPr>
              <a:t>audiendia</a:t>
            </a:r>
            <a:r>
              <a:rPr lang="es-ES" sz="3000" spc="300" dirty="0">
                <a:solidFill>
                  <a:srgbClr val="00F49D"/>
                </a:solidFill>
                <a:latin typeface="Gilroy Medium" pitchFamily="2" charset="77"/>
                <a:ea typeface="Gilroy Bold" charset="0"/>
                <a:cs typeface="Gilroy Bold" charset="0"/>
              </a:rPr>
              <a:t>, pero sé tu mismo, más allá de un simple hola o un emoji.</a:t>
            </a:r>
          </a:p>
        </p:txBody>
      </p:sp>
    </p:spTree>
    <p:extLst>
      <p:ext uri="{BB962C8B-B14F-4D97-AF65-F5344CB8AC3E}">
        <p14:creationId xmlns:p14="http://schemas.microsoft.com/office/powerpoint/2010/main" val="139635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ESTRATEGIA CREATIVA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12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7D766623-4068-6A93-7F0D-5EDD80115AEC}"/>
              </a:ext>
            </a:extLst>
          </p:cNvPr>
          <p:cNvSpPr txBox="1">
            <a:spLocks/>
          </p:cNvSpPr>
          <p:nvPr/>
        </p:nvSpPr>
        <p:spPr>
          <a:xfrm>
            <a:off x="695326" y="2721783"/>
            <a:ext cx="10801349" cy="14144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000" spc="300" dirty="0">
                <a:solidFill>
                  <a:srgbClr val="00F49D"/>
                </a:solidFill>
                <a:latin typeface="Gilroy Medium" pitchFamily="2" charset="77"/>
                <a:ea typeface="Gilroy Bold" charset="0"/>
                <a:cs typeface="Gilroy Bold" charset="0"/>
              </a:rPr>
              <a:t>Mira que están haciendo otros creadores de contenido que se dirigen al mismo público que tú e inspírate para crear el tuyo, no copies.</a:t>
            </a:r>
          </a:p>
        </p:txBody>
      </p:sp>
    </p:spTree>
    <p:extLst>
      <p:ext uri="{BB962C8B-B14F-4D97-AF65-F5344CB8AC3E}">
        <p14:creationId xmlns:p14="http://schemas.microsoft.com/office/powerpoint/2010/main" val="46533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ESTRATEGIA CREATIVA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2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31">
            <a:extLst>
              <a:ext uri="{FF2B5EF4-FFF2-40B4-BE49-F238E27FC236}">
                <a16:creationId xmlns:a16="http://schemas.microsoft.com/office/drawing/2014/main" id="{41948780-E8E5-A478-AADA-23CF0DE904D9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id="{6410C767-74B3-B4E5-FE96-4A760B4D4C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4870A1D7-8B3A-7F2B-F2B1-91BFCFA5A9B0}"/>
              </a:ext>
            </a:extLst>
          </p:cNvPr>
          <p:cNvSpPr/>
          <p:nvPr/>
        </p:nvSpPr>
        <p:spPr>
          <a:xfrm>
            <a:off x="695326" y="2602346"/>
            <a:ext cx="41023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b="1" dirty="0">
                <a:solidFill>
                  <a:srgbClr val="17385E"/>
                </a:solidFill>
                <a:latin typeface="Gilroy Bold" charset="0"/>
                <a:ea typeface="Gilroy Bold" charset="0"/>
                <a:cs typeface="Gilroy Bold" charset="0"/>
              </a:rPr>
              <a:t>Gozas Pintando</a:t>
            </a:r>
          </a:p>
          <a:p>
            <a:endParaRPr lang="es-ES_tradnl" sz="14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14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Usa su canal de Instagram para mostrar sus proyectos, quizás en este canal y en </a:t>
            </a:r>
            <a:r>
              <a:rPr lang="es-ES_tradnl" sz="1400" dirty="0" err="1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TikTok</a:t>
            </a:r>
            <a:r>
              <a:rPr lang="es-ES_tradnl" sz="14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 puede usarlo para mostrar tutoriales de como usar los </a:t>
            </a:r>
            <a:r>
              <a:rPr lang="es-ES_tradnl" sz="1400" dirty="0" err="1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sprays</a:t>
            </a:r>
            <a:r>
              <a:rPr lang="es-ES_tradnl" sz="14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, tipos de boquillas… </a:t>
            </a:r>
            <a:r>
              <a:rPr lang="es-ES_tradnl" sz="1400" dirty="0" err="1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etc</a:t>
            </a:r>
            <a:endParaRPr lang="es-ES_tradnl" sz="14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AA63B09-F5E1-0B75-6977-D8780BC56157}"/>
              </a:ext>
            </a:extLst>
          </p:cNvPr>
          <p:cNvSpPr txBox="1"/>
          <p:nvPr/>
        </p:nvSpPr>
        <p:spPr>
          <a:xfrm>
            <a:off x="698264" y="4170790"/>
            <a:ext cx="39568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200" dirty="0">
                <a:solidFill>
                  <a:srgbClr val="002060"/>
                </a:solidFill>
                <a:latin typeface="Gilroy" charset="0"/>
                <a:ea typeface="Gilroy" charset="0"/>
                <a:cs typeface="Gilroy" charset="0"/>
                <a:hlinkClick r:id="rId4"/>
              </a:rPr>
              <a:t>https://www.instagram.com/p/CsSymuWImoL/</a:t>
            </a:r>
            <a:endParaRPr lang="es-ES_tradnl" sz="1200" dirty="0">
              <a:solidFill>
                <a:srgbClr val="002060"/>
              </a:solidFill>
              <a:latin typeface="Gilroy" charset="0"/>
              <a:ea typeface="Gilroy" charset="0"/>
              <a:cs typeface="Gilro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8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ESTRATEGIA CREATIVA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12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B06FFE4D-6B53-1958-4154-115E190CCEB8}"/>
              </a:ext>
            </a:extLst>
          </p:cNvPr>
          <p:cNvSpPr txBox="1">
            <a:spLocks/>
          </p:cNvSpPr>
          <p:nvPr/>
        </p:nvSpPr>
        <p:spPr>
          <a:xfrm>
            <a:off x="695325" y="1158802"/>
            <a:ext cx="7305675" cy="16760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cap="all" spc="300" dirty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</a:rPr>
              <a:t>PLANIFICACIÓN PARA</a:t>
            </a:r>
          </a:p>
          <a:p>
            <a:pPr>
              <a:lnSpc>
                <a:spcPct val="100000"/>
              </a:lnSpc>
            </a:pPr>
            <a:r>
              <a:rPr lang="es-ES" sz="3600" b="1" cap="all" spc="300" dirty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</a:rPr>
              <a:t>GRABAR TU VÍDEO</a:t>
            </a:r>
          </a:p>
          <a:p>
            <a:pPr>
              <a:lnSpc>
                <a:spcPct val="100000"/>
              </a:lnSpc>
            </a:pPr>
            <a:r>
              <a:rPr lang="es-ES" sz="3600" b="1" cap="all" spc="300" dirty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</a:rPr>
              <a:t>CON EL MÓVIL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7D766623-4068-6A93-7F0D-5EDD80115AEC}"/>
              </a:ext>
            </a:extLst>
          </p:cNvPr>
          <p:cNvSpPr txBox="1">
            <a:spLocks/>
          </p:cNvSpPr>
          <p:nvPr/>
        </p:nvSpPr>
        <p:spPr>
          <a:xfrm>
            <a:off x="695326" y="3268897"/>
            <a:ext cx="10801349" cy="23764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000" spc="300" dirty="0">
                <a:solidFill>
                  <a:srgbClr val="00F49D"/>
                </a:solidFill>
                <a:latin typeface="Gilroy Medium" pitchFamily="2" charset="77"/>
                <a:ea typeface="Gilroy Bold" charset="0"/>
                <a:cs typeface="Gilroy Bold" charset="0"/>
              </a:rPr>
              <a:t>Existen varias formas de planificar: </a:t>
            </a: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es-ES" sz="3000" spc="300" dirty="0" err="1">
                <a:solidFill>
                  <a:srgbClr val="00F49D"/>
                </a:solidFill>
                <a:latin typeface="Gilroy Medium" pitchFamily="2" charset="77"/>
                <a:ea typeface="Gilroy Bold" charset="0"/>
                <a:cs typeface="Gilroy Bold" charset="0"/>
              </a:rPr>
              <a:t>Guión</a:t>
            </a:r>
            <a:r>
              <a:rPr lang="es-ES" sz="3000" spc="300" dirty="0">
                <a:solidFill>
                  <a:srgbClr val="00F49D"/>
                </a:solidFill>
                <a:latin typeface="Gilroy Medium" pitchFamily="2" charset="77"/>
                <a:ea typeface="Gilroy Bold" charset="0"/>
                <a:cs typeface="Gilroy Bold" charset="0"/>
              </a:rPr>
              <a:t> gráfico completo.</a:t>
            </a: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es-ES" sz="3000" spc="300" dirty="0">
                <a:solidFill>
                  <a:srgbClr val="00F49D"/>
                </a:solidFill>
                <a:latin typeface="Gilroy Medium" pitchFamily="2" charset="77"/>
                <a:ea typeface="Gilroy Bold" charset="0"/>
                <a:cs typeface="Gilroy Bold" charset="0"/>
              </a:rPr>
              <a:t>Escribir las viñetas de las que se va a componer y las necesidades para realizarlo.</a:t>
            </a: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es-ES" sz="3000" spc="300" dirty="0">
                <a:solidFill>
                  <a:srgbClr val="00F49D"/>
                </a:solidFill>
                <a:latin typeface="Gilroy Medium" pitchFamily="2" charset="77"/>
                <a:ea typeface="Gilroy Bold" charset="0"/>
                <a:cs typeface="Gilroy Bold" charset="0"/>
              </a:rPr>
              <a:t>Hacerlo de memoria o ser espontáneo.</a:t>
            </a:r>
          </a:p>
        </p:txBody>
      </p:sp>
    </p:spTree>
    <p:extLst>
      <p:ext uri="{BB962C8B-B14F-4D97-AF65-F5344CB8AC3E}">
        <p14:creationId xmlns:p14="http://schemas.microsoft.com/office/powerpoint/2010/main" val="4412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ESTRATEGIA CREATIVA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2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31">
            <a:extLst>
              <a:ext uri="{FF2B5EF4-FFF2-40B4-BE49-F238E27FC236}">
                <a16:creationId xmlns:a16="http://schemas.microsoft.com/office/drawing/2014/main" id="{41948780-E8E5-A478-AADA-23CF0DE904D9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id="{6410C767-74B3-B4E5-FE96-4A760B4D4C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4870A1D7-8B3A-7F2B-F2B1-91BFCFA5A9B0}"/>
              </a:ext>
            </a:extLst>
          </p:cNvPr>
          <p:cNvSpPr/>
          <p:nvPr/>
        </p:nvSpPr>
        <p:spPr>
          <a:xfrm>
            <a:off x="695326" y="1227329"/>
            <a:ext cx="241155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b="1" dirty="0">
                <a:solidFill>
                  <a:srgbClr val="17385E"/>
                </a:solidFill>
                <a:latin typeface="Gilroy Bold" charset="0"/>
                <a:ea typeface="Gilroy Bold" charset="0"/>
                <a:cs typeface="Gilroy Bold" charset="0"/>
              </a:rPr>
              <a:t>Ejemplo de vídeo</a:t>
            </a:r>
          </a:p>
          <a:p>
            <a:r>
              <a:rPr lang="es-ES_tradnl" sz="1400" b="1" dirty="0">
                <a:solidFill>
                  <a:srgbClr val="17385E"/>
                </a:solidFill>
                <a:latin typeface="Gilroy Bold" charset="0"/>
                <a:ea typeface="Gilroy Bold" charset="0"/>
                <a:cs typeface="Gilroy Bold" charset="0"/>
              </a:rPr>
              <a:t>de cocina:</a:t>
            </a:r>
          </a:p>
          <a:p>
            <a:endParaRPr lang="es-ES_tradnl" sz="14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14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Mateo Sierra</a:t>
            </a:r>
          </a:p>
          <a:p>
            <a:r>
              <a:rPr lang="es-ES_tradnl" sz="14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Receta Tarta de Melocotón</a:t>
            </a:r>
          </a:p>
          <a:p>
            <a:r>
              <a:rPr lang="es-ES_tradnl" sz="14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y almendra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AA63B09-F5E1-0B75-6977-D8780BC56157}"/>
              </a:ext>
            </a:extLst>
          </p:cNvPr>
          <p:cNvSpPr txBox="1"/>
          <p:nvPr/>
        </p:nvSpPr>
        <p:spPr>
          <a:xfrm>
            <a:off x="695326" y="3013507"/>
            <a:ext cx="21102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200" dirty="0">
                <a:solidFill>
                  <a:srgbClr val="002060"/>
                </a:solidFill>
                <a:latin typeface="Gilroy" charset="0"/>
                <a:ea typeface="Gilroy" charset="0"/>
                <a:cs typeface="Gilroy" charset="0"/>
                <a:hlinkClick r:id="rId4"/>
              </a:rPr>
              <a:t>https://www.instagram.com/p/Cw5rtMsoB9t/</a:t>
            </a:r>
            <a:endParaRPr lang="es-ES_tradnl" sz="1200" dirty="0">
              <a:solidFill>
                <a:srgbClr val="002060"/>
              </a:solidFill>
              <a:latin typeface="Gilroy" charset="0"/>
              <a:ea typeface="Gilroy" charset="0"/>
              <a:cs typeface="Gilroy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B44BCC6-38E9-A798-9423-264BA7411503}"/>
              </a:ext>
            </a:extLst>
          </p:cNvPr>
          <p:cNvSpPr/>
          <p:nvPr/>
        </p:nvSpPr>
        <p:spPr>
          <a:xfrm>
            <a:off x="6292562" y="1110062"/>
            <a:ext cx="211021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b="1" dirty="0">
                <a:solidFill>
                  <a:srgbClr val="17385E"/>
                </a:solidFill>
                <a:latin typeface="Gilroy Bold" charset="0"/>
                <a:ea typeface="Gilroy Bold" charset="0"/>
                <a:cs typeface="Gilroy Bold" charset="0"/>
              </a:rPr>
              <a:t>Ejemplo de vídeo</a:t>
            </a:r>
          </a:p>
          <a:p>
            <a:r>
              <a:rPr lang="es-ES_tradnl" sz="1400" b="1" dirty="0">
                <a:solidFill>
                  <a:srgbClr val="17385E"/>
                </a:solidFill>
                <a:latin typeface="Gilroy Bold" charset="0"/>
                <a:ea typeface="Gilroy Bold" charset="0"/>
                <a:cs typeface="Gilroy Bold" charset="0"/>
              </a:rPr>
              <a:t>tutorial producto:</a:t>
            </a:r>
          </a:p>
          <a:p>
            <a:endParaRPr lang="es-ES_tradnl" sz="14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1400" dirty="0" err="1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Matarrania</a:t>
            </a:r>
            <a:r>
              <a:rPr lang="es-ES_tradnl" sz="14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 • Auténtica cosmética ecológica</a:t>
            </a:r>
          </a:p>
          <a:p>
            <a:r>
              <a:rPr lang="es-ES_tradnl" sz="14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en colaboración con Yoga Facial • Mabel Carrillo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0D1CB0B-B7D4-D356-49EB-1D533308D8AA}"/>
              </a:ext>
            </a:extLst>
          </p:cNvPr>
          <p:cNvSpPr txBox="1"/>
          <p:nvPr/>
        </p:nvSpPr>
        <p:spPr>
          <a:xfrm>
            <a:off x="6292562" y="2967335"/>
            <a:ext cx="21102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200" dirty="0">
                <a:solidFill>
                  <a:srgbClr val="002060"/>
                </a:solidFill>
                <a:latin typeface="Gilroy" charset="0"/>
                <a:ea typeface="Gilroy" charset="0"/>
                <a:cs typeface="Gilroy" charset="0"/>
                <a:hlinkClick r:id="rId5"/>
              </a:rPr>
              <a:t>https://www.instagram.com/p/C0zeYtjI3oO/</a:t>
            </a:r>
            <a:endParaRPr lang="es-ES_tradnl" sz="1200" dirty="0">
              <a:solidFill>
                <a:srgbClr val="002060"/>
              </a:solidFill>
              <a:latin typeface="Gilroy" charset="0"/>
              <a:ea typeface="Gilroy" charset="0"/>
              <a:cs typeface="Gilro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14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00063" y="508992"/>
            <a:ext cx="11129962" cy="5840016"/>
          </a:xfrm>
          <a:prstGeom prst="rect">
            <a:avLst/>
          </a:prstGeom>
          <a:solidFill>
            <a:srgbClr val="17D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/>
              <a:t> </a:t>
            </a:r>
            <a:endParaRPr lang="es-ES_tradnl" dirty="0"/>
          </a:p>
        </p:txBody>
      </p:sp>
      <p:sp>
        <p:nvSpPr>
          <p:cNvPr id="9" name="Rectángulo 8"/>
          <p:cNvSpPr/>
          <p:nvPr/>
        </p:nvSpPr>
        <p:spPr>
          <a:xfrm>
            <a:off x="2158954" y="2736502"/>
            <a:ext cx="78121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800" b="1" dirty="0">
                <a:solidFill>
                  <a:srgbClr val="17385E"/>
                </a:solidFill>
                <a:latin typeface="Gilroy Bold" pitchFamily="2" charset="77"/>
                <a:ea typeface="Gilroy Bold" charset="0"/>
                <a:cs typeface="Gilroy Bold" charset="0"/>
              </a:rPr>
              <a:t>EL CONTENIDO DE VÍDEO</a:t>
            </a:r>
          </a:p>
          <a:p>
            <a:pPr algn="ctr"/>
            <a:r>
              <a:rPr lang="es-ES_tradnl" sz="28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ES CADA DÍA MÁS IMPORTANTE EN</a:t>
            </a:r>
          </a:p>
          <a:p>
            <a:pPr algn="ctr"/>
            <a:r>
              <a:rPr lang="es-ES_tradnl" sz="28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REDES SOCIALES</a:t>
            </a:r>
          </a:p>
        </p:txBody>
      </p:sp>
    </p:spTree>
    <p:extLst>
      <p:ext uri="{BB962C8B-B14F-4D97-AF65-F5344CB8AC3E}">
        <p14:creationId xmlns:p14="http://schemas.microsoft.com/office/powerpoint/2010/main" val="2790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ESTRATEGIA CREATIVA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2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31">
            <a:extLst>
              <a:ext uri="{FF2B5EF4-FFF2-40B4-BE49-F238E27FC236}">
                <a16:creationId xmlns:a16="http://schemas.microsoft.com/office/drawing/2014/main" id="{41948780-E8E5-A478-AADA-23CF0DE904D9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id="{6410C767-74B3-B4E5-FE96-4A760B4D4C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4870A1D7-8B3A-7F2B-F2B1-91BFCFA5A9B0}"/>
              </a:ext>
            </a:extLst>
          </p:cNvPr>
          <p:cNvSpPr/>
          <p:nvPr/>
        </p:nvSpPr>
        <p:spPr>
          <a:xfrm>
            <a:off x="695326" y="1227329"/>
            <a:ext cx="187812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b="1" dirty="0">
                <a:solidFill>
                  <a:srgbClr val="17385E"/>
                </a:solidFill>
                <a:latin typeface="Gilroy Bold" charset="0"/>
                <a:ea typeface="Gilroy Bold" charset="0"/>
                <a:cs typeface="Gilroy Bold" charset="0"/>
              </a:rPr>
              <a:t>Ejemplo de vídeo</a:t>
            </a:r>
          </a:p>
          <a:p>
            <a:r>
              <a:rPr lang="es-ES_tradnl" sz="1400" b="1" dirty="0">
                <a:solidFill>
                  <a:srgbClr val="17385E"/>
                </a:solidFill>
                <a:latin typeface="Gilroy Bold" charset="0"/>
                <a:ea typeface="Gilroy Bold" charset="0"/>
                <a:cs typeface="Gilroy Bold" charset="0"/>
              </a:rPr>
              <a:t>GoPro actividad:</a:t>
            </a:r>
          </a:p>
          <a:p>
            <a:endParaRPr lang="es-ES_tradnl" sz="14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14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Recorrido para que sientas lo que la persona está sintiendo en la bici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AA63B09-F5E1-0B75-6977-D8780BC56157}"/>
              </a:ext>
            </a:extLst>
          </p:cNvPr>
          <p:cNvSpPr txBox="1"/>
          <p:nvPr/>
        </p:nvSpPr>
        <p:spPr>
          <a:xfrm>
            <a:off x="695326" y="3013507"/>
            <a:ext cx="21102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200" dirty="0">
                <a:solidFill>
                  <a:srgbClr val="002060"/>
                </a:solidFill>
                <a:latin typeface="Gilroy" charset="0"/>
                <a:ea typeface="Gilroy" charset="0"/>
                <a:cs typeface="Gilroy" charset="0"/>
                <a:hlinkClick r:id="rId4"/>
              </a:rPr>
              <a:t>https://www.instagram.com/p/CwkkchUsqBp/</a:t>
            </a:r>
            <a:endParaRPr lang="es-ES_tradnl" sz="1200" dirty="0">
              <a:solidFill>
                <a:srgbClr val="002060"/>
              </a:solidFill>
              <a:latin typeface="Gilroy" charset="0"/>
              <a:ea typeface="Gilroy" charset="0"/>
              <a:cs typeface="Gilroy" charset="0"/>
            </a:endParaRPr>
          </a:p>
          <a:p>
            <a:endParaRPr lang="es-ES_tradnl" sz="1200" dirty="0">
              <a:solidFill>
                <a:srgbClr val="002060"/>
              </a:solidFill>
              <a:latin typeface="Gilroy" charset="0"/>
              <a:ea typeface="Gilroy" charset="0"/>
              <a:cs typeface="Gilroy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B44BCC6-38E9-A798-9423-264BA7411503}"/>
              </a:ext>
            </a:extLst>
          </p:cNvPr>
          <p:cNvSpPr/>
          <p:nvPr/>
        </p:nvSpPr>
        <p:spPr>
          <a:xfrm>
            <a:off x="6292562" y="1110062"/>
            <a:ext cx="211021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b="1" dirty="0">
                <a:solidFill>
                  <a:srgbClr val="17385E"/>
                </a:solidFill>
                <a:latin typeface="Gilroy Bold" charset="0"/>
                <a:ea typeface="Gilroy Bold" charset="0"/>
                <a:cs typeface="Gilroy Bold" charset="0"/>
              </a:rPr>
              <a:t>Ejemplo de vídeo</a:t>
            </a:r>
          </a:p>
          <a:p>
            <a:r>
              <a:rPr lang="es-ES_tradnl" sz="1400" b="1" dirty="0">
                <a:solidFill>
                  <a:srgbClr val="17385E"/>
                </a:solidFill>
                <a:latin typeface="Gilroy Bold" charset="0"/>
                <a:ea typeface="Gilroy Bold" charset="0"/>
                <a:cs typeface="Gilroy Bold" charset="0"/>
              </a:rPr>
              <a:t>con foto y vídeo:</a:t>
            </a:r>
          </a:p>
          <a:p>
            <a:endParaRPr lang="es-ES_tradnl" sz="14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1400" dirty="0" err="1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Bikefriendly</a:t>
            </a:r>
            <a:r>
              <a:rPr lang="es-ES_tradnl" sz="14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 para mostrar un viaje, combinando foto y vídeo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0D1CB0B-B7D4-D356-49EB-1D533308D8AA}"/>
              </a:ext>
            </a:extLst>
          </p:cNvPr>
          <p:cNvSpPr txBox="1"/>
          <p:nvPr/>
        </p:nvSpPr>
        <p:spPr>
          <a:xfrm>
            <a:off x="6292562" y="2967335"/>
            <a:ext cx="21102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200" dirty="0">
                <a:solidFill>
                  <a:srgbClr val="002060"/>
                </a:solidFill>
                <a:latin typeface="Gilroy" charset="0"/>
                <a:ea typeface="Gilroy" charset="0"/>
                <a:cs typeface="Gilroy" charset="0"/>
                <a:hlinkClick r:id="rId5"/>
              </a:rPr>
              <a:t>https://www.instagram.com/p/C01xGfqM7CW/</a:t>
            </a:r>
            <a:endParaRPr lang="es-ES_tradnl" sz="1200" dirty="0">
              <a:solidFill>
                <a:srgbClr val="002060"/>
              </a:solidFill>
              <a:latin typeface="Gilroy" charset="0"/>
              <a:ea typeface="Gilroy" charset="0"/>
              <a:cs typeface="Gilro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0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ESTRATEGIA CREATIVA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2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31">
            <a:extLst>
              <a:ext uri="{FF2B5EF4-FFF2-40B4-BE49-F238E27FC236}">
                <a16:creationId xmlns:a16="http://schemas.microsoft.com/office/drawing/2014/main" id="{41948780-E8E5-A478-AADA-23CF0DE904D9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id="{6410C767-74B3-B4E5-FE96-4A760B4D4C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4870A1D7-8B3A-7F2B-F2B1-91BFCFA5A9B0}"/>
              </a:ext>
            </a:extLst>
          </p:cNvPr>
          <p:cNvSpPr/>
          <p:nvPr/>
        </p:nvSpPr>
        <p:spPr>
          <a:xfrm>
            <a:off x="695326" y="1227329"/>
            <a:ext cx="246351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b="1" dirty="0">
                <a:solidFill>
                  <a:srgbClr val="17385E"/>
                </a:solidFill>
                <a:latin typeface="Gilroy Bold" charset="0"/>
                <a:ea typeface="Gilroy Bold" charset="0"/>
                <a:cs typeface="Gilroy Bold" charset="0"/>
              </a:rPr>
              <a:t>Ejemplo de storyboard:</a:t>
            </a:r>
          </a:p>
          <a:p>
            <a:endParaRPr lang="es-ES_tradnl" sz="14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14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Los storyboards son muy útiles para organizar los planos a grabar y luego ordenar la edición del vídeo</a:t>
            </a:r>
          </a:p>
          <a:p>
            <a:r>
              <a:rPr lang="es-ES_tradnl" sz="14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NO tienen que ser artísticos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61E8792-057B-40FE-8BFF-A8D2E5E700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443" y="1120797"/>
            <a:ext cx="6337613" cy="464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88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ESTRATEGIA CREATIVA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12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7D766623-4068-6A93-7F0D-5EDD80115AEC}"/>
              </a:ext>
            </a:extLst>
          </p:cNvPr>
          <p:cNvSpPr txBox="1">
            <a:spLocks/>
          </p:cNvSpPr>
          <p:nvPr/>
        </p:nvSpPr>
        <p:spPr>
          <a:xfrm>
            <a:off x="695326" y="2914248"/>
            <a:ext cx="10801349" cy="9980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000" spc="300" dirty="0">
                <a:solidFill>
                  <a:srgbClr val="00F49D"/>
                </a:solidFill>
                <a:latin typeface="Gilroy Medium" pitchFamily="2" charset="77"/>
                <a:ea typeface="Gilroy Bold" charset="0"/>
                <a:cs typeface="Gilroy Bold" charset="0"/>
              </a:rPr>
              <a:t>Tanto en fotografía como en vídeo es muy importante tener en cuenta la iluminación.</a:t>
            </a:r>
          </a:p>
        </p:txBody>
      </p:sp>
    </p:spTree>
    <p:extLst>
      <p:ext uri="{BB962C8B-B14F-4D97-AF65-F5344CB8AC3E}">
        <p14:creationId xmlns:p14="http://schemas.microsoft.com/office/powerpoint/2010/main" val="279722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TIPOS DE CONTENIDOS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2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10"/>
          <p:cNvSpPr/>
          <p:nvPr/>
        </p:nvSpPr>
        <p:spPr>
          <a:xfrm>
            <a:off x="695327" y="3042188"/>
            <a:ext cx="18192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b="1" dirty="0">
                <a:solidFill>
                  <a:srgbClr val="17385E"/>
                </a:solidFill>
                <a:latin typeface="Gilroy Bold" charset="0"/>
                <a:ea typeface="Gilroy Bold" charset="0"/>
                <a:cs typeface="Gilroy Bold" charset="0"/>
              </a:rPr>
              <a:t>Ejemplos de vídeo de interior:</a:t>
            </a:r>
          </a:p>
        </p:txBody>
      </p:sp>
      <p:cxnSp>
        <p:nvCxnSpPr>
          <p:cNvPr id="2" name="Straight Connector 31">
            <a:extLst>
              <a:ext uri="{FF2B5EF4-FFF2-40B4-BE49-F238E27FC236}">
                <a16:creationId xmlns:a16="http://schemas.microsoft.com/office/drawing/2014/main" id="{0897A4AB-8271-570B-E2A7-1B5DA3FBF0E8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>
            <a:extLst>
              <a:ext uri="{FF2B5EF4-FFF2-40B4-BE49-F238E27FC236}">
                <a16:creationId xmlns:a16="http://schemas.microsoft.com/office/drawing/2014/main" id="{BF671CB6-0BA1-759F-1AAB-EC5F831FCA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6B328CD-73A2-427E-AC6F-8D7917A19FB8}"/>
              </a:ext>
            </a:extLst>
          </p:cNvPr>
          <p:cNvSpPr txBox="1"/>
          <p:nvPr/>
        </p:nvSpPr>
        <p:spPr>
          <a:xfrm>
            <a:off x="1062377" y="5151066"/>
            <a:ext cx="21102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200" dirty="0">
                <a:solidFill>
                  <a:srgbClr val="002060"/>
                </a:solidFill>
                <a:latin typeface="Gilroy" charset="0"/>
                <a:ea typeface="Gilroy" charset="0"/>
                <a:cs typeface="Gilroy" charset="0"/>
                <a:hlinkClick r:id="rId4"/>
              </a:rPr>
              <a:t>https://www.instagram.com/p/C2NYXqOos-l/</a:t>
            </a:r>
            <a:endParaRPr lang="es-ES_tradnl" sz="1200" dirty="0">
              <a:solidFill>
                <a:srgbClr val="002060"/>
              </a:solidFill>
              <a:latin typeface="Gilroy" charset="0"/>
              <a:ea typeface="Gilroy" charset="0"/>
              <a:cs typeface="Gilroy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3A41802-ABE2-5171-4915-0031922245D1}"/>
              </a:ext>
            </a:extLst>
          </p:cNvPr>
          <p:cNvSpPr txBox="1"/>
          <p:nvPr/>
        </p:nvSpPr>
        <p:spPr>
          <a:xfrm>
            <a:off x="6606174" y="5184738"/>
            <a:ext cx="21102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200" dirty="0">
                <a:solidFill>
                  <a:srgbClr val="002060"/>
                </a:solidFill>
                <a:latin typeface="Gilroy" charset="0"/>
                <a:ea typeface="Gilroy" charset="0"/>
                <a:cs typeface="Gilroy" charset="0"/>
                <a:hlinkClick r:id="rId5"/>
              </a:rPr>
              <a:t>https://www.instagram.com/p/C161n0-IvX7/</a:t>
            </a:r>
            <a:endParaRPr lang="es-ES_tradnl" sz="1200" dirty="0">
              <a:solidFill>
                <a:srgbClr val="002060"/>
              </a:solidFill>
              <a:latin typeface="Gilroy" charset="0"/>
              <a:ea typeface="Gilroy" charset="0"/>
              <a:cs typeface="Gilro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56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TIPOS DE CONTENIDOS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2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10"/>
          <p:cNvSpPr/>
          <p:nvPr/>
        </p:nvSpPr>
        <p:spPr>
          <a:xfrm>
            <a:off x="695327" y="3042188"/>
            <a:ext cx="18192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b="1" dirty="0">
                <a:solidFill>
                  <a:srgbClr val="17385E"/>
                </a:solidFill>
                <a:latin typeface="Gilroy Bold" charset="0"/>
                <a:ea typeface="Gilroy Bold" charset="0"/>
                <a:cs typeface="Gilroy Bold" charset="0"/>
              </a:rPr>
              <a:t>Ejemplos de vídeo de exterior: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C4FD96E-7E3E-7E8C-F648-4E216CF4FE5B}"/>
              </a:ext>
            </a:extLst>
          </p:cNvPr>
          <p:cNvSpPr txBox="1"/>
          <p:nvPr/>
        </p:nvSpPr>
        <p:spPr>
          <a:xfrm>
            <a:off x="1062377" y="5151066"/>
            <a:ext cx="21102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200" dirty="0">
                <a:solidFill>
                  <a:srgbClr val="002060"/>
                </a:solidFill>
                <a:latin typeface="Gilroy" charset="0"/>
                <a:ea typeface="Gilroy" charset="0"/>
                <a:cs typeface="Gilroy" charset="0"/>
                <a:hlinkClick r:id="rId3"/>
              </a:rPr>
              <a:t>https://www.instagram.com/p/CwkkchUsqBp/</a:t>
            </a:r>
            <a:endParaRPr lang="es-ES_tradnl" sz="1200" dirty="0">
              <a:solidFill>
                <a:srgbClr val="002060"/>
              </a:solidFill>
              <a:latin typeface="Gilroy" charset="0"/>
              <a:ea typeface="Gilroy" charset="0"/>
              <a:cs typeface="Gilroy" charset="0"/>
            </a:endParaRPr>
          </a:p>
          <a:p>
            <a:endParaRPr lang="es-ES_tradnl" sz="1200" dirty="0">
              <a:solidFill>
                <a:srgbClr val="002060"/>
              </a:solidFill>
              <a:latin typeface="Gilroy" charset="0"/>
              <a:ea typeface="Gilroy" charset="0"/>
              <a:cs typeface="Gilroy" charset="0"/>
            </a:endParaRPr>
          </a:p>
        </p:txBody>
      </p:sp>
      <p:cxnSp>
        <p:nvCxnSpPr>
          <p:cNvPr id="4" name="Straight Connector 31">
            <a:extLst>
              <a:ext uri="{FF2B5EF4-FFF2-40B4-BE49-F238E27FC236}">
                <a16:creationId xmlns:a16="http://schemas.microsoft.com/office/drawing/2014/main" id="{D3B6B87D-9421-9DC3-FF0D-3A5982EF25DD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B0E00DBB-1855-4DE1-5AC0-E0FAFA2BBC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D10D4A7-770B-F852-7A52-F85C9EAC45DD}"/>
              </a:ext>
            </a:extLst>
          </p:cNvPr>
          <p:cNvSpPr txBox="1"/>
          <p:nvPr/>
        </p:nvSpPr>
        <p:spPr>
          <a:xfrm>
            <a:off x="6452173" y="5151066"/>
            <a:ext cx="21102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200" dirty="0">
                <a:solidFill>
                  <a:srgbClr val="002060"/>
                </a:solidFill>
                <a:latin typeface="Gilroy" charset="0"/>
                <a:ea typeface="Gilroy" charset="0"/>
                <a:cs typeface="Gilroy" charset="0"/>
                <a:hlinkClick r:id="rId3"/>
              </a:rPr>
              <a:t>https://www.instagram.com/p/CwkkchUsqBp/</a:t>
            </a:r>
            <a:endParaRPr lang="es-ES_tradnl" sz="1200" dirty="0">
              <a:solidFill>
                <a:srgbClr val="002060"/>
              </a:solidFill>
              <a:latin typeface="Gilroy" charset="0"/>
              <a:ea typeface="Gilroy" charset="0"/>
              <a:cs typeface="Gilroy" charset="0"/>
            </a:endParaRPr>
          </a:p>
          <a:p>
            <a:endParaRPr lang="es-ES_tradnl" sz="1200" dirty="0">
              <a:solidFill>
                <a:srgbClr val="002060"/>
              </a:solidFill>
              <a:latin typeface="Gilroy" charset="0"/>
              <a:ea typeface="Gilroy" charset="0"/>
              <a:cs typeface="Gilro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96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  <p:sp>
        <p:nvSpPr>
          <p:cNvPr id="9" name="Google Shape;182;p22">
            <a:extLst>
              <a:ext uri="{FF2B5EF4-FFF2-40B4-BE49-F238E27FC236}">
                <a16:creationId xmlns:a16="http://schemas.microsoft.com/office/drawing/2014/main" id="{B65B81E8-CB30-3A39-C7C3-0C7793AA55D0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TIPOS DE CONTENIDOS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427095ED-6B79-7EEE-D0C8-FC82CC046EAE}"/>
              </a:ext>
            </a:extLst>
          </p:cNvPr>
          <p:cNvSpPr txBox="1">
            <a:spLocks/>
          </p:cNvSpPr>
          <p:nvPr/>
        </p:nvSpPr>
        <p:spPr>
          <a:xfrm>
            <a:off x="695326" y="1158801"/>
            <a:ext cx="5570391" cy="11923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>
                <a:solidFill>
                  <a:srgbClr val="00F49D"/>
                </a:solidFill>
                <a:latin typeface="Interstate" charset="0"/>
                <a:ea typeface="Interstate" charset="0"/>
                <a:cs typeface="Interstate" charset="0"/>
              </a:rPr>
              <a:t>CONSEJOS PARA </a:t>
            </a:r>
          </a:p>
          <a:p>
            <a:pPr>
              <a:lnSpc>
                <a:spcPct val="100000"/>
              </a:lnSpc>
            </a:pPr>
            <a:r>
              <a:rPr lang="es-ES" sz="3600" b="1" spc="300" dirty="0">
                <a:solidFill>
                  <a:srgbClr val="00F49D"/>
                </a:solidFill>
                <a:latin typeface="Interstate" charset="0"/>
                <a:ea typeface="Interstate" charset="0"/>
                <a:cs typeface="Interstate" charset="0"/>
              </a:rPr>
              <a:t>VÍDEOS VERTICALES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F320BE8-9ED7-9137-3695-F3FB4F1D15EB}"/>
              </a:ext>
            </a:extLst>
          </p:cNvPr>
          <p:cNvSpPr/>
          <p:nvPr/>
        </p:nvSpPr>
        <p:spPr>
          <a:xfrm>
            <a:off x="695325" y="2670344"/>
            <a:ext cx="891626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b="1" dirty="0">
                <a:solidFill>
                  <a:srgbClr val="17385E"/>
                </a:solidFill>
                <a:latin typeface="Gilroy Bold" charset="0"/>
                <a:ea typeface="Gilroy Bold" charset="0"/>
                <a:cs typeface="Gilroy Bold" charset="0"/>
              </a:rPr>
              <a:t>"8 consejos para crear videos verticales”</a:t>
            </a:r>
          </a:p>
          <a:p>
            <a:endParaRPr lang="es-ES_tradnl" sz="1400" b="1" dirty="0">
              <a:solidFill>
                <a:srgbClr val="17385E"/>
              </a:solidFill>
              <a:latin typeface="Gilroy Bold" charset="0"/>
              <a:ea typeface="Gilroy Bold" charset="0"/>
              <a:cs typeface="Gilroy Bold" charset="0"/>
            </a:endParaRPr>
          </a:p>
          <a:p>
            <a:r>
              <a:rPr lang="es-ES_tradnl" sz="14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  <a:hlinkClick r:id="rId4"/>
              </a:rPr>
              <a:t>https://www.youtube.com/watch?v=vXeMJZVzlzA</a:t>
            </a:r>
            <a:endParaRPr lang="es-ES_tradnl" sz="14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14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Un excelente video de Parker </a:t>
            </a:r>
            <a:r>
              <a:rPr lang="es-ES_tradnl" sz="1400" dirty="0" err="1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Walbeck</a:t>
            </a:r>
            <a:r>
              <a:rPr lang="es-ES_tradnl" sz="14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 y su equipo en Full Time </a:t>
            </a:r>
            <a:r>
              <a:rPr lang="es-ES_tradnl" sz="1400" dirty="0" err="1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Filmmaker</a:t>
            </a:r>
            <a:r>
              <a:rPr lang="es-ES_tradnl" sz="14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, donde nos dan ocho consejos para videos verticales. ¡Esta es una información bastante avanzada pero os servirá de inspiración!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5F34FCDF-A521-AE52-5063-9B31E7D6C695}"/>
              </a:ext>
            </a:extLst>
          </p:cNvPr>
          <p:cNvSpPr/>
          <p:nvPr/>
        </p:nvSpPr>
        <p:spPr>
          <a:xfrm>
            <a:off x="695324" y="4136222"/>
            <a:ext cx="891626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b="1" dirty="0">
                <a:solidFill>
                  <a:srgbClr val="17385E"/>
                </a:solidFill>
                <a:latin typeface="Gilroy Bold" charset="0"/>
                <a:ea typeface="Gilroy Bold" charset="0"/>
                <a:cs typeface="Gilroy Bold" charset="0"/>
              </a:rPr>
              <a:t>"5 </a:t>
            </a:r>
            <a:r>
              <a:rPr lang="es-ES_tradnl" sz="1400" b="1" dirty="0" err="1">
                <a:solidFill>
                  <a:srgbClr val="17385E"/>
                </a:solidFill>
                <a:latin typeface="Gilroy Bold" charset="0"/>
                <a:ea typeface="Gilroy Bold" charset="0"/>
                <a:cs typeface="Gilroy Bold" charset="0"/>
              </a:rPr>
              <a:t>Reels</a:t>
            </a:r>
            <a:r>
              <a:rPr lang="es-ES_tradnl" sz="1400" b="1" dirty="0">
                <a:solidFill>
                  <a:srgbClr val="17385E"/>
                </a:solidFill>
                <a:latin typeface="Gilroy Bold" charset="0"/>
                <a:ea typeface="Gilroy Bold" charset="0"/>
                <a:cs typeface="Gilroy Bold" charset="0"/>
              </a:rPr>
              <a:t> Virales Con Tu Móvil”</a:t>
            </a:r>
          </a:p>
          <a:p>
            <a:endParaRPr lang="es-ES_tradnl" sz="1400" b="1" dirty="0">
              <a:solidFill>
                <a:srgbClr val="17385E"/>
              </a:solidFill>
              <a:latin typeface="Gilroy Bold" charset="0"/>
              <a:ea typeface="Gilroy Bold" charset="0"/>
              <a:cs typeface="Gilroy Bold" charset="0"/>
            </a:endParaRPr>
          </a:p>
          <a:p>
            <a:r>
              <a:rPr lang="es-ES_tradnl" sz="14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  <a:hlinkClick r:id="rId5"/>
              </a:rPr>
              <a:t>https://www.youtube.com/watch?v=EMvbzRThZvU</a:t>
            </a:r>
            <a:endParaRPr lang="es-ES_tradnl" sz="14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14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Jordi </a:t>
            </a:r>
            <a:r>
              <a:rPr lang="es-ES_tradnl" sz="1400" dirty="0" err="1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Koalitic</a:t>
            </a:r>
            <a:r>
              <a:rPr lang="es-ES_tradnl" sz="14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 es súper creativo y ha acumulado una gran cantidad de seguidores en sus redes al compartir fotos y videos creativos. En este video, comparte algunos consejos y técnicas sobre cómo hacer videos verticales que se volverán virales, usando cinco de sus propios ejemplos.</a:t>
            </a:r>
          </a:p>
        </p:txBody>
      </p:sp>
    </p:spTree>
    <p:extLst>
      <p:ext uri="{BB962C8B-B14F-4D97-AF65-F5344CB8AC3E}">
        <p14:creationId xmlns:p14="http://schemas.microsoft.com/office/powerpoint/2010/main" val="77930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ESTRATEGIA CREATIVA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12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B06FFE4D-6B53-1958-4154-115E190CCEB8}"/>
              </a:ext>
            </a:extLst>
          </p:cNvPr>
          <p:cNvSpPr txBox="1">
            <a:spLocks/>
          </p:cNvSpPr>
          <p:nvPr/>
        </p:nvSpPr>
        <p:spPr>
          <a:xfrm>
            <a:off x="695325" y="1158802"/>
            <a:ext cx="7305675" cy="16760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cap="all" spc="300" dirty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</a:rPr>
              <a:t>Seleccionar </a:t>
            </a:r>
          </a:p>
          <a:p>
            <a:pPr>
              <a:lnSpc>
                <a:spcPct val="100000"/>
              </a:lnSpc>
            </a:pPr>
            <a:r>
              <a:rPr lang="es-ES" sz="3600" b="1" cap="all" spc="300" dirty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</a:rPr>
              <a:t>La música según</a:t>
            </a:r>
          </a:p>
          <a:p>
            <a:pPr>
              <a:lnSpc>
                <a:spcPct val="100000"/>
              </a:lnSpc>
            </a:pPr>
            <a:r>
              <a:rPr lang="es-ES" sz="3600" b="1" cap="all" spc="300" dirty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</a:rPr>
              <a:t>La tendencia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7D766623-4068-6A93-7F0D-5EDD80115AEC}"/>
              </a:ext>
            </a:extLst>
          </p:cNvPr>
          <p:cNvSpPr txBox="1">
            <a:spLocks/>
          </p:cNvSpPr>
          <p:nvPr/>
        </p:nvSpPr>
        <p:spPr>
          <a:xfrm>
            <a:off x="695325" y="3534113"/>
            <a:ext cx="10454119" cy="13978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000" spc="300" dirty="0">
                <a:solidFill>
                  <a:srgbClr val="00F49D"/>
                </a:solidFill>
                <a:latin typeface="Gilroy Medium" pitchFamily="2" charset="77"/>
                <a:ea typeface="Gilroy Bold" charset="0"/>
                <a:cs typeface="Gilroy Bold" charset="0"/>
              </a:rPr>
              <a:t>La música y los sonidos de tendencia se pueden usar para "subirse al tren de la tendencia”</a:t>
            </a:r>
          </a:p>
          <a:p>
            <a:pPr>
              <a:lnSpc>
                <a:spcPct val="100000"/>
              </a:lnSpc>
            </a:pPr>
            <a:r>
              <a:rPr lang="es-ES" sz="3000" spc="300" dirty="0">
                <a:solidFill>
                  <a:srgbClr val="00F49D"/>
                </a:solidFill>
                <a:latin typeface="Gilroy Medium" pitchFamily="2" charset="77"/>
                <a:ea typeface="Gilroy Bold" charset="0"/>
                <a:cs typeface="Gilroy Bold" charset="0"/>
              </a:rPr>
              <a:t>¿Cómo los encontramos?</a:t>
            </a:r>
          </a:p>
        </p:txBody>
      </p:sp>
    </p:spTree>
    <p:extLst>
      <p:ext uri="{BB962C8B-B14F-4D97-AF65-F5344CB8AC3E}">
        <p14:creationId xmlns:p14="http://schemas.microsoft.com/office/powerpoint/2010/main" val="54713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ESTRATEGIA CREATIVA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12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7D766623-4068-6A93-7F0D-5EDD80115AEC}"/>
              </a:ext>
            </a:extLst>
          </p:cNvPr>
          <p:cNvSpPr txBox="1">
            <a:spLocks/>
          </p:cNvSpPr>
          <p:nvPr/>
        </p:nvSpPr>
        <p:spPr>
          <a:xfrm>
            <a:off x="695326" y="2961447"/>
            <a:ext cx="10277474" cy="9351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000" spc="300" dirty="0">
                <a:solidFill>
                  <a:srgbClr val="00F49D"/>
                </a:solidFill>
                <a:latin typeface="Gilroy Medium" pitchFamily="2" charset="77"/>
                <a:ea typeface="Gilroy Bold" charset="0"/>
                <a:cs typeface="Gilroy Bold" charset="0"/>
              </a:rPr>
              <a:t>¿Puedes usar música con derechos de autor para tus vídeos?</a:t>
            </a:r>
          </a:p>
        </p:txBody>
      </p:sp>
    </p:spTree>
    <p:extLst>
      <p:ext uri="{BB962C8B-B14F-4D97-AF65-F5344CB8AC3E}">
        <p14:creationId xmlns:p14="http://schemas.microsoft.com/office/powerpoint/2010/main" val="248723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ESTRATEGIA CREATIVA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12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7D766623-4068-6A93-7F0D-5EDD80115AEC}"/>
              </a:ext>
            </a:extLst>
          </p:cNvPr>
          <p:cNvSpPr txBox="1">
            <a:spLocks/>
          </p:cNvSpPr>
          <p:nvPr/>
        </p:nvSpPr>
        <p:spPr>
          <a:xfrm>
            <a:off x="695326" y="2733649"/>
            <a:ext cx="10277474" cy="14187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000" spc="300" dirty="0">
                <a:solidFill>
                  <a:srgbClr val="00F49D"/>
                </a:solidFill>
                <a:latin typeface="Gilroy Medium" pitchFamily="2" charset="77"/>
                <a:ea typeface="Gilroy Bold" charset="0"/>
                <a:cs typeface="Gilroy Bold" charset="0"/>
              </a:rPr>
              <a:t>Si quieres monetizar tus vídeos o intentar subirte a la ola, la música es muy importante… pero, ¿como usar la moda en tu favor?</a:t>
            </a:r>
          </a:p>
        </p:txBody>
      </p:sp>
    </p:spTree>
    <p:extLst>
      <p:ext uri="{BB962C8B-B14F-4D97-AF65-F5344CB8AC3E}">
        <p14:creationId xmlns:p14="http://schemas.microsoft.com/office/powerpoint/2010/main" val="424166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ESTRATEGIA CREATIVA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12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7D766623-4068-6A93-7F0D-5EDD80115AEC}"/>
              </a:ext>
            </a:extLst>
          </p:cNvPr>
          <p:cNvSpPr txBox="1">
            <a:spLocks/>
          </p:cNvSpPr>
          <p:nvPr/>
        </p:nvSpPr>
        <p:spPr>
          <a:xfrm>
            <a:off x="695326" y="2473761"/>
            <a:ext cx="10963274" cy="19214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000" spc="300" dirty="0">
                <a:solidFill>
                  <a:srgbClr val="00F49D"/>
                </a:solidFill>
                <a:latin typeface="Gilroy Medium" pitchFamily="2" charset="77"/>
                <a:ea typeface="Gilroy Bold" charset="0"/>
                <a:cs typeface="Gilroy Bold" charset="0"/>
              </a:rPr>
              <a:t>En Instagram y </a:t>
            </a:r>
            <a:r>
              <a:rPr lang="es-ES" sz="3000" spc="300" dirty="0" err="1">
                <a:solidFill>
                  <a:srgbClr val="00F49D"/>
                </a:solidFill>
                <a:latin typeface="Gilroy Medium" pitchFamily="2" charset="77"/>
                <a:ea typeface="Gilroy Bold" charset="0"/>
                <a:cs typeface="Gilroy Bold" charset="0"/>
              </a:rPr>
              <a:t>TikTok</a:t>
            </a:r>
            <a:r>
              <a:rPr lang="es-ES" sz="3000" spc="300" dirty="0">
                <a:solidFill>
                  <a:srgbClr val="00F49D"/>
                </a:solidFill>
                <a:latin typeface="Gilroy Medium" pitchFamily="2" charset="77"/>
                <a:ea typeface="Gilroy Bold" charset="0"/>
                <a:cs typeface="Gilroy Bold" charset="0"/>
              </a:rPr>
              <a:t> hay muchos sonidos tendencia, si los usas puede que tu vídeo empiece a ser tendencia, solo tienes que encontrar el que vaya con lo que quieres transmitir</a:t>
            </a:r>
          </a:p>
        </p:txBody>
      </p:sp>
    </p:spTree>
    <p:extLst>
      <p:ext uri="{BB962C8B-B14F-4D97-AF65-F5344CB8AC3E}">
        <p14:creationId xmlns:p14="http://schemas.microsoft.com/office/powerpoint/2010/main" val="241764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00063" y="508992"/>
            <a:ext cx="11129962" cy="5840016"/>
          </a:xfrm>
          <a:prstGeom prst="rect">
            <a:avLst/>
          </a:prstGeom>
          <a:solidFill>
            <a:srgbClr val="17D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/>
              <a:t> </a:t>
            </a:r>
            <a:endParaRPr lang="es-ES_tradnl" dirty="0"/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909638" y="1123580"/>
            <a:ext cx="9391650" cy="19875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7600" b="1" spc="3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</a:rPr>
              <a:t>ESTRATEGIA</a:t>
            </a:r>
          </a:p>
          <a:p>
            <a:pPr>
              <a:lnSpc>
                <a:spcPct val="100000"/>
              </a:lnSpc>
            </a:pPr>
            <a:r>
              <a:rPr lang="en-US" sz="7600" b="1" spc="3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</a:rPr>
              <a:t>CREATIVA</a:t>
            </a:r>
            <a:endParaRPr lang="en-GB" sz="7600" b="1" spc="3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</a:endParaRPr>
          </a:p>
        </p:txBody>
      </p:sp>
      <p:sp>
        <p:nvSpPr>
          <p:cNvPr id="4" name="Google Shape;64;p2"/>
          <p:cNvSpPr/>
          <p:nvPr/>
        </p:nvSpPr>
        <p:spPr>
          <a:xfrm>
            <a:off x="10770768" y="5409147"/>
            <a:ext cx="78581" cy="157162"/>
          </a:xfrm>
          <a:custGeom>
            <a:avLst/>
            <a:gdLst/>
            <a:ahLst/>
            <a:cxnLst/>
            <a:rect l="l" t="t" r="r" b="b"/>
            <a:pathLst>
              <a:path w="124460" h="248920" extrusionOk="0">
                <a:moveTo>
                  <a:pt x="0" y="0"/>
                </a:moveTo>
                <a:lnTo>
                  <a:pt x="124373" y="124373"/>
                </a:lnTo>
                <a:lnTo>
                  <a:pt x="0" y="248746"/>
                </a:lnTo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" name="Google Shape;65;p2"/>
          <p:cNvSpPr/>
          <p:nvPr/>
        </p:nvSpPr>
        <p:spPr>
          <a:xfrm>
            <a:off x="10597834" y="5487728"/>
            <a:ext cx="234472" cy="45719"/>
          </a:xfrm>
          <a:custGeom>
            <a:avLst/>
            <a:gdLst/>
            <a:ahLst/>
            <a:cxnLst/>
            <a:rect l="l" t="t" r="r" b="b"/>
            <a:pathLst>
              <a:path w="410844" h="120000" extrusionOk="0">
                <a:moveTo>
                  <a:pt x="410406" y="0"/>
                </a:moveTo>
                <a:lnTo>
                  <a:pt x="0" y="0"/>
                </a:lnTo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" name="Google Shape;66;p2"/>
          <p:cNvSpPr/>
          <p:nvPr/>
        </p:nvSpPr>
        <p:spPr>
          <a:xfrm>
            <a:off x="10459361" y="5220676"/>
            <a:ext cx="533245" cy="533245"/>
          </a:xfrm>
          <a:custGeom>
            <a:avLst/>
            <a:gdLst/>
            <a:ahLst/>
            <a:cxnLst/>
            <a:rect l="l" t="t" r="r" b="b"/>
            <a:pathLst>
              <a:path w="876300" h="876300" extrusionOk="0">
                <a:moveTo>
                  <a:pt x="875711" y="437850"/>
                </a:moveTo>
                <a:lnTo>
                  <a:pt x="873142" y="485560"/>
                </a:lnTo>
                <a:lnTo>
                  <a:pt x="865612" y="531781"/>
                </a:lnTo>
                <a:lnTo>
                  <a:pt x="853389" y="576247"/>
                </a:lnTo>
                <a:lnTo>
                  <a:pt x="836739" y="618691"/>
                </a:lnTo>
                <a:lnTo>
                  <a:pt x="815931" y="658845"/>
                </a:lnTo>
                <a:lnTo>
                  <a:pt x="791230" y="696442"/>
                </a:lnTo>
                <a:lnTo>
                  <a:pt x="762905" y="731215"/>
                </a:lnTo>
                <a:lnTo>
                  <a:pt x="731222" y="762898"/>
                </a:lnTo>
                <a:lnTo>
                  <a:pt x="696448" y="791223"/>
                </a:lnTo>
                <a:lnTo>
                  <a:pt x="658850" y="815923"/>
                </a:lnTo>
                <a:lnTo>
                  <a:pt x="618697" y="836731"/>
                </a:lnTo>
                <a:lnTo>
                  <a:pt x="576254" y="853379"/>
                </a:lnTo>
                <a:lnTo>
                  <a:pt x="531789" y="865602"/>
                </a:lnTo>
                <a:lnTo>
                  <a:pt x="485569" y="873131"/>
                </a:lnTo>
                <a:lnTo>
                  <a:pt x="437861" y="875701"/>
                </a:lnTo>
                <a:lnTo>
                  <a:pt x="390151" y="873131"/>
                </a:lnTo>
                <a:lnTo>
                  <a:pt x="343929" y="865602"/>
                </a:lnTo>
                <a:lnTo>
                  <a:pt x="299462" y="853379"/>
                </a:lnTo>
                <a:lnTo>
                  <a:pt x="257018" y="836731"/>
                </a:lnTo>
                <a:lnTo>
                  <a:pt x="216863" y="815923"/>
                </a:lnTo>
                <a:lnTo>
                  <a:pt x="179265" y="791223"/>
                </a:lnTo>
                <a:lnTo>
                  <a:pt x="144490" y="762898"/>
                </a:lnTo>
                <a:lnTo>
                  <a:pt x="112807" y="731215"/>
                </a:lnTo>
                <a:lnTo>
                  <a:pt x="84481" y="696442"/>
                </a:lnTo>
                <a:lnTo>
                  <a:pt x="59780" y="658845"/>
                </a:lnTo>
                <a:lnTo>
                  <a:pt x="38971" y="618691"/>
                </a:lnTo>
                <a:lnTo>
                  <a:pt x="22322" y="576247"/>
                </a:lnTo>
                <a:lnTo>
                  <a:pt x="10099" y="531781"/>
                </a:lnTo>
                <a:lnTo>
                  <a:pt x="2569" y="485560"/>
                </a:lnTo>
                <a:lnTo>
                  <a:pt x="0" y="437850"/>
                </a:lnTo>
                <a:lnTo>
                  <a:pt x="2569" y="390140"/>
                </a:lnTo>
                <a:lnTo>
                  <a:pt x="10099" y="343919"/>
                </a:lnTo>
                <a:lnTo>
                  <a:pt x="22322" y="299453"/>
                </a:lnTo>
                <a:lnTo>
                  <a:pt x="38971" y="257009"/>
                </a:lnTo>
                <a:lnTo>
                  <a:pt x="59780" y="216855"/>
                </a:lnTo>
                <a:lnTo>
                  <a:pt x="84481" y="179258"/>
                </a:lnTo>
                <a:lnTo>
                  <a:pt x="112807" y="144485"/>
                </a:lnTo>
                <a:lnTo>
                  <a:pt x="144490" y="112802"/>
                </a:lnTo>
                <a:lnTo>
                  <a:pt x="179265" y="84477"/>
                </a:lnTo>
                <a:lnTo>
                  <a:pt x="216863" y="59777"/>
                </a:lnTo>
                <a:lnTo>
                  <a:pt x="257018" y="38970"/>
                </a:lnTo>
                <a:lnTo>
                  <a:pt x="299462" y="22321"/>
                </a:lnTo>
                <a:lnTo>
                  <a:pt x="343929" y="10098"/>
                </a:lnTo>
                <a:lnTo>
                  <a:pt x="390151" y="2569"/>
                </a:lnTo>
                <a:lnTo>
                  <a:pt x="437861" y="0"/>
                </a:lnTo>
                <a:lnTo>
                  <a:pt x="485569" y="2569"/>
                </a:lnTo>
                <a:lnTo>
                  <a:pt x="531789" y="10098"/>
                </a:lnTo>
                <a:lnTo>
                  <a:pt x="576254" y="22321"/>
                </a:lnTo>
                <a:lnTo>
                  <a:pt x="618697" y="38970"/>
                </a:lnTo>
                <a:lnTo>
                  <a:pt x="658850" y="59777"/>
                </a:lnTo>
                <a:lnTo>
                  <a:pt x="696448" y="84477"/>
                </a:lnTo>
                <a:lnTo>
                  <a:pt x="731222" y="112802"/>
                </a:lnTo>
                <a:lnTo>
                  <a:pt x="762905" y="144485"/>
                </a:lnTo>
                <a:lnTo>
                  <a:pt x="791230" y="179258"/>
                </a:lnTo>
                <a:lnTo>
                  <a:pt x="815931" y="216855"/>
                </a:lnTo>
                <a:lnTo>
                  <a:pt x="836739" y="257009"/>
                </a:lnTo>
                <a:lnTo>
                  <a:pt x="853389" y="299453"/>
                </a:lnTo>
                <a:lnTo>
                  <a:pt x="865612" y="343919"/>
                </a:lnTo>
                <a:lnTo>
                  <a:pt x="873142" y="390140"/>
                </a:lnTo>
                <a:lnTo>
                  <a:pt x="875711" y="437850"/>
                </a:lnTo>
                <a:close/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909637" y="5281871"/>
            <a:ext cx="8262937" cy="4574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600" b="1" spc="3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</a:rPr>
              <a:t>01</a:t>
            </a:r>
            <a:endParaRPr lang="en-GB" sz="5600" b="1" spc="3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2158954" y="5179504"/>
            <a:ext cx="78121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0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La importancia del contenido audiovisual, el proceso de investigación, planificación y selección de música </a:t>
            </a:r>
          </a:p>
        </p:txBody>
      </p:sp>
    </p:spTree>
    <p:extLst>
      <p:ext uri="{BB962C8B-B14F-4D97-AF65-F5344CB8AC3E}">
        <p14:creationId xmlns:p14="http://schemas.microsoft.com/office/powerpoint/2010/main" val="129824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7D92BABC-0FD7-2626-0CAD-AB4DC4885F72}"/>
              </a:ext>
            </a:extLst>
          </p:cNvPr>
          <p:cNvSpPr/>
          <p:nvPr/>
        </p:nvSpPr>
        <p:spPr>
          <a:xfrm>
            <a:off x="695326" y="1846731"/>
            <a:ext cx="301422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b="1" dirty="0" err="1">
                <a:solidFill>
                  <a:srgbClr val="17385E"/>
                </a:solidFill>
                <a:latin typeface="Gilroy Bold" charset="0"/>
                <a:ea typeface="Gilroy Bold" charset="0"/>
                <a:cs typeface="Gilroy Bold" charset="0"/>
              </a:rPr>
              <a:t>TrendTok</a:t>
            </a:r>
            <a:r>
              <a:rPr lang="es-ES_tradnl" sz="1400" b="1" dirty="0">
                <a:solidFill>
                  <a:srgbClr val="17385E"/>
                </a:solidFill>
                <a:latin typeface="Gilroy Bold" charset="0"/>
                <a:ea typeface="Gilroy Bold" charset="0"/>
                <a:cs typeface="Gilroy Bold" charset="0"/>
              </a:rPr>
              <a:t> </a:t>
            </a:r>
            <a:r>
              <a:rPr lang="es-ES_tradnl" sz="1400" b="1" dirty="0" err="1">
                <a:solidFill>
                  <a:srgbClr val="17385E"/>
                </a:solidFill>
                <a:latin typeface="Gilroy Bold" charset="0"/>
                <a:ea typeface="Gilroy Bold" charset="0"/>
                <a:cs typeface="Gilroy Bold" charset="0"/>
              </a:rPr>
              <a:t>Analytics</a:t>
            </a:r>
            <a:r>
              <a:rPr lang="es-ES_tradnl" sz="1400" b="1" dirty="0">
                <a:solidFill>
                  <a:srgbClr val="17385E"/>
                </a:solidFill>
                <a:latin typeface="Gilroy Bold" charset="0"/>
                <a:ea typeface="Gilroy Bold" charset="0"/>
                <a:cs typeface="Gilroy Bold" charset="0"/>
              </a:rPr>
              <a:t> &amp; </a:t>
            </a:r>
            <a:r>
              <a:rPr lang="es-ES_tradnl" sz="1400" b="1" dirty="0" err="1">
                <a:solidFill>
                  <a:srgbClr val="17385E"/>
                </a:solidFill>
                <a:latin typeface="Gilroy Bold" charset="0"/>
                <a:ea typeface="Gilroy Bold" charset="0"/>
                <a:cs typeface="Gilroy Bold" charset="0"/>
              </a:rPr>
              <a:t>Tracker</a:t>
            </a:r>
            <a:r>
              <a:rPr lang="es-ES_tradnl" sz="1400" b="1" dirty="0">
                <a:solidFill>
                  <a:srgbClr val="17385E"/>
                </a:solidFill>
                <a:latin typeface="Gilroy Bold" charset="0"/>
                <a:ea typeface="Gilroy Bold" charset="0"/>
                <a:cs typeface="Gilroy Bold" charset="0"/>
              </a:rPr>
              <a:t> para </a:t>
            </a:r>
            <a:r>
              <a:rPr lang="es-ES_tradnl" sz="1400" b="1" dirty="0" err="1">
                <a:solidFill>
                  <a:srgbClr val="17385E"/>
                </a:solidFill>
                <a:latin typeface="Gilroy Bold" charset="0"/>
                <a:ea typeface="Gilroy Bold" charset="0"/>
                <a:cs typeface="Gilroy Bold" charset="0"/>
              </a:rPr>
              <a:t>Iphone</a:t>
            </a:r>
            <a:r>
              <a:rPr lang="es-ES_tradnl" sz="1400" b="1" dirty="0">
                <a:solidFill>
                  <a:srgbClr val="17385E"/>
                </a:solidFill>
                <a:latin typeface="Gilroy Bold" charset="0"/>
                <a:ea typeface="Gilroy Bold" charset="0"/>
                <a:cs typeface="Gilroy Bold" charset="0"/>
              </a:rPr>
              <a:t>:</a:t>
            </a:r>
          </a:p>
          <a:p>
            <a:endParaRPr lang="es-ES_tradnl" sz="1400" b="1" dirty="0">
              <a:solidFill>
                <a:srgbClr val="17385E"/>
              </a:solidFill>
              <a:latin typeface="Gilroy Bold" charset="0"/>
              <a:ea typeface="Gilroy Bold" charset="0"/>
              <a:cs typeface="Gilroy Bold" charset="0"/>
            </a:endParaRPr>
          </a:p>
          <a:p>
            <a:r>
              <a:rPr lang="es-ES_tradnl" sz="14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Aquí puede encontrar sonidos de moda para los usuarios de Apple. </a:t>
            </a:r>
          </a:p>
          <a:p>
            <a:endParaRPr lang="es-ES_tradnl" sz="14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14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La aplicación </a:t>
            </a:r>
            <a:r>
              <a:rPr lang="es-ES_tradnl" sz="1400" dirty="0" err="1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TrendTok</a:t>
            </a:r>
            <a:r>
              <a:rPr lang="es-ES_tradnl" sz="14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 </a:t>
            </a:r>
            <a:r>
              <a:rPr lang="es-ES_tradnl" sz="1400" dirty="0" err="1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Analytics</a:t>
            </a:r>
            <a:r>
              <a:rPr lang="es-ES_tradnl" sz="14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 es una plataforma impulsada por inteligencia artificial diseñada para ayudar a los creadores a hacer crecer sus cuentas sociales mediante análisis. </a:t>
            </a:r>
          </a:p>
          <a:p>
            <a:endParaRPr lang="es-ES_tradnl" sz="14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14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Te permite ser el primero en subirte a las nuevas tendencias virales y aumentar tu visibilidad.</a:t>
            </a:r>
          </a:p>
        </p:txBody>
      </p:sp>
      <p:sp>
        <p:nvSpPr>
          <p:cNvPr id="9" name="Google Shape;182;p22">
            <a:extLst>
              <a:ext uri="{FF2B5EF4-FFF2-40B4-BE49-F238E27FC236}">
                <a16:creationId xmlns:a16="http://schemas.microsoft.com/office/drawing/2014/main" id="{B65B81E8-CB30-3A39-C7C3-0C7793AA55D0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TIPOS DE CONTENIDOS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A3555EA-4179-9ED5-E58D-45B6D75577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88" y="1059873"/>
            <a:ext cx="7772400" cy="622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0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ESTRATEGIA CREATIVA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12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7D766623-4068-6A93-7F0D-5EDD80115AEC}"/>
              </a:ext>
            </a:extLst>
          </p:cNvPr>
          <p:cNvSpPr txBox="1">
            <a:spLocks/>
          </p:cNvSpPr>
          <p:nvPr/>
        </p:nvSpPr>
        <p:spPr>
          <a:xfrm>
            <a:off x="695326" y="1825900"/>
            <a:ext cx="10963274" cy="32061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000" spc="300" dirty="0">
                <a:solidFill>
                  <a:srgbClr val="00F49D"/>
                </a:solidFill>
                <a:latin typeface="Gilroy Medium" pitchFamily="2" charset="77"/>
                <a:ea typeface="Gilroy Bold" charset="0"/>
                <a:cs typeface="Gilroy Bold" charset="0"/>
              </a:rPr>
              <a:t>En el caso de </a:t>
            </a:r>
            <a:r>
              <a:rPr lang="es-ES" sz="3000" spc="300" dirty="0" err="1">
                <a:solidFill>
                  <a:srgbClr val="00F49D"/>
                </a:solidFill>
                <a:latin typeface="Gilroy Medium" pitchFamily="2" charset="77"/>
                <a:ea typeface="Gilroy Bold" charset="0"/>
                <a:cs typeface="Gilroy Bold" charset="0"/>
              </a:rPr>
              <a:t>TikTok</a:t>
            </a:r>
            <a:r>
              <a:rPr lang="es-ES" sz="3000" spc="300" dirty="0">
                <a:solidFill>
                  <a:srgbClr val="00F49D"/>
                </a:solidFill>
                <a:latin typeface="Gilroy Medium" pitchFamily="2" charset="77"/>
                <a:ea typeface="Gilroy Bold" charset="0"/>
                <a:cs typeface="Gilroy Bold" charset="0"/>
              </a:rPr>
              <a:t> e Instagram:</a:t>
            </a:r>
          </a:p>
          <a:p>
            <a:pPr>
              <a:lnSpc>
                <a:spcPct val="100000"/>
              </a:lnSpc>
            </a:pPr>
            <a:endParaRPr lang="es-ES" sz="3000" spc="300" dirty="0">
              <a:solidFill>
                <a:srgbClr val="00F49D"/>
              </a:solidFill>
              <a:latin typeface="Gilroy Medium" pitchFamily="2" charset="77"/>
              <a:ea typeface="Gilroy Bold" charset="0"/>
              <a:cs typeface="Gilroy Bold" charset="0"/>
            </a:endParaRPr>
          </a:p>
          <a:p>
            <a:pPr>
              <a:lnSpc>
                <a:spcPct val="100000"/>
              </a:lnSpc>
            </a:pPr>
            <a:r>
              <a:rPr lang="es-ES" sz="3000" spc="300" dirty="0">
                <a:solidFill>
                  <a:srgbClr val="00F49D"/>
                </a:solidFill>
                <a:latin typeface="Gilroy Medium" pitchFamily="2" charset="77"/>
                <a:ea typeface="Gilroy Bold" charset="0"/>
                <a:cs typeface="Gilroy Bold" charset="0"/>
              </a:rPr>
              <a:t>- Entra y comprueba que está sucediendo</a:t>
            </a:r>
          </a:p>
          <a:p>
            <a:pPr>
              <a:lnSpc>
                <a:spcPct val="100000"/>
              </a:lnSpc>
            </a:pPr>
            <a:r>
              <a:rPr lang="es-ES" sz="3000" spc="300" dirty="0">
                <a:solidFill>
                  <a:srgbClr val="00F49D"/>
                </a:solidFill>
                <a:latin typeface="Gilroy Medium" pitchFamily="2" charset="77"/>
                <a:ea typeface="Gilroy Bold" charset="0"/>
                <a:cs typeface="Gilroy Bold" charset="0"/>
              </a:rPr>
              <a:t>- En la pestaña para ti, empieza a ver vídeos</a:t>
            </a:r>
          </a:p>
          <a:p>
            <a:pPr>
              <a:lnSpc>
                <a:spcPct val="100000"/>
              </a:lnSpc>
            </a:pPr>
            <a:r>
              <a:rPr lang="es-ES" sz="3000" spc="300" dirty="0">
                <a:solidFill>
                  <a:srgbClr val="00F49D"/>
                </a:solidFill>
                <a:latin typeface="Gilroy Medium" pitchFamily="2" charset="77"/>
                <a:ea typeface="Gilroy Bold" charset="0"/>
                <a:cs typeface="Gilroy Bold" charset="0"/>
              </a:rPr>
              <a:t>- En el momento que una canción se repite guárdala porque está de moda</a:t>
            </a:r>
          </a:p>
          <a:p>
            <a:pPr>
              <a:lnSpc>
                <a:spcPct val="100000"/>
              </a:lnSpc>
            </a:pPr>
            <a:r>
              <a:rPr lang="es-ES" sz="3000" spc="300" dirty="0">
                <a:solidFill>
                  <a:srgbClr val="00F49D"/>
                </a:solidFill>
                <a:latin typeface="Gilroy Medium" pitchFamily="2" charset="77"/>
                <a:ea typeface="Gilroy Bold" charset="0"/>
                <a:cs typeface="Gilroy Bold" charset="0"/>
              </a:rPr>
              <a:t>- Utiliza aquella que te inspire</a:t>
            </a:r>
          </a:p>
        </p:txBody>
      </p:sp>
    </p:spTree>
    <p:extLst>
      <p:ext uri="{BB962C8B-B14F-4D97-AF65-F5344CB8AC3E}">
        <p14:creationId xmlns:p14="http://schemas.microsoft.com/office/powerpoint/2010/main" val="70402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  <p:sp>
        <p:nvSpPr>
          <p:cNvPr id="9" name="Google Shape;182;p22">
            <a:extLst>
              <a:ext uri="{FF2B5EF4-FFF2-40B4-BE49-F238E27FC236}">
                <a16:creationId xmlns:a16="http://schemas.microsoft.com/office/drawing/2014/main" id="{B65B81E8-CB30-3A39-C7C3-0C7793AA55D0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TIPOS DE CONTENIDOS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427095ED-6B79-7EEE-D0C8-FC82CC046EAE}"/>
              </a:ext>
            </a:extLst>
          </p:cNvPr>
          <p:cNvSpPr txBox="1">
            <a:spLocks/>
          </p:cNvSpPr>
          <p:nvPr/>
        </p:nvSpPr>
        <p:spPr>
          <a:xfrm>
            <a:off x="695326" y="1158801"/>
            <a:ext cx="5570391" cy="11923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>
                <a:solidFill>
                  <a:srgbClr val="00F49D"/>
                </a:solidFill>
                <a:latin typeface="Interstate" charset="0"/>
                <a:ea typeface="Interstate" charset="0"/>
                <a:cs typeface="Interstate" charset="0"/>
              </a:rPr>
              <a:t>TUTORIAL PARA</a:t>
            </a:r>
          </a:p>
          <a:p>
            <a:pPr>
              <a:lnSpc>
                <a:spcPct val="100000"/>
              </a:lnSpc>
            </a:pPr>
            <a:r>
              <a:rPr lang="es-ES" sz="3600" b="1" spc="300" dirty="0">
                <a:solidFill>
                  <a:srgbClr val="00F49D"/>
                </a:solidFill>
                <a:latin typeface="Interstate" charset="0"/>
                <a:ea typeface="Interstate" charset="0"/>
                <a:cs typeface="Interstate" charset="0"/>
              </a:rPr>
              <a:t>GUARDAR MÚSICA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F320BE8-9ED7-9137-3695-F3FB4F1D15EB}"/>
              </a:ext>
            </a:extLst>
          </p:cNvPr>
          <p:cNvSpPr/>
          <p:nvPr/>
        </p:nvSpPr>
        <p:spPr>
          <a:xfrm>
            <a:off x="695326" y="2670344"/>
            <a:ext cx="46663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b="1" dirty="0">
                <a:solidFill>
                  <a:srgbClr val="17385E"/>
                </a:solidFill>
                <a:latin typeface="Gilroy Bold" charset="0"/>
                <a:ea typeface="Gilroy Bold" charset="0"/>
                <a:cs typeface="Gilroy Bold" charset="0"/>
              </a:rPr>
              <a:t>EN TIKTOK:</a:t>
            </a:r>
          </a:p>
          <a:p>
            <a:endParaRPr lang="es-ES_tradnl" sz="1400" b="1" dirty="0">
              <a:solidFill>
                <a:srgbClr val="17385E"/>
              </a:solidFill>
              <a:latin typeface="Gilroy Bold" charset="0"/>
              <a:ea typeface="Gilroy Bold" charset="0"/>
              <a:cs typeface="Gilroy Bold" charset="0"/>
            </a:endParaRPr>
          </a:p>
          <a:p>
            <a:r>
              <a:rPr lang="es-ES_tradnl" sz="14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  <a:hlinkClick r:id="rId4"/>
              </a:rPr>
              <a:t>https://www.youtube.com/watch?v=Bas5QFWvJP8</a:t>
            </a:r>
            <a:endParaRPr lang="es-ES_tradnl" sz="14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endParaRPr lang="es-ES_tradnl" sz="14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9C0960E-A4E7-7AA0-EC7F-8B4A738FFF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330" y="2387031"/>
            <a:ext cx="5939247" cy="33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9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  <p:sp>
        <p:nvSpPr>
          <p:cNvPr id="9" name="Google Shape;182;p22">
            <a:extLst>
              <a:ext uri="{FF2B5EF4-FFF2-40B4-BE49-F238E27FC236}">
                <a16:creationId xmlns:a16="http://schemas.microsoft.com/office/drawing/2014/main" id="{B65B81E8-CB30-3A39-C7C3-0C7793AA55D0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TIPOS DE CONTENIDOS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427095ED-6B79-7EEE-D0C8-FC82CC046EAE}"/>
              </a:ext>
            </a:extLst>
          </p:cNvPr>
          <p:cNvSpPr txBox="1">
            <a:spLocks/>
          </p:cNvSpPr>
          <p:nvPr/>
        </p:nvSpPr>
        <p:spPr>
          <a:xfrm>
            <a:off x="695326" y="1158801"/>
            <a:ext cx="5570391" cy="11923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>
                <a:solidFill>
                  <a:srgbClr val="00F49D"/>
                </a:solidFill>
                <a:latin typeface="Interstate" charset="0"/>
                <a:ea typeface="Interstate" charset="0"/>
                <a:cs typeface="Interstate" charset="0"/>
              </a:rPr>
              <a:t>TUTORIAL PARA</a:t>
            </a:r>
          </a:p>
          <a:p>
            <a:pPr>
              <a:lnSpc>
                <a:spcPct val="100000"/>
              </a:lnSpc>
            </a:pPr>
            <a:r>
              <a:rPr lang="es-ES" sz="3600" b="1" spc="300" dirty="0">
                <a:solidFill>
                  <a:srgbClr val="00F49D"/>
                </a:solidFill>
                <a:latin typeface="Interstate" charset="0"/>
                <a:ea typeface="Interstate" charset="0"/>
                <a:cs typeface="Interstate" charset="0"/>
              </a:rPr>
              <a:t>GUARDAR MÚSICA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F320BE8-9ED7-9137-3695-F3FB4F1D15EB}"/>
              </a:ext>
            </a:extLst>
          </p:cNvPr>
          <p:cNvSpPr/>
          <p:nvPr/>
        </p:nvSpPr>
        <p:spPr>
          <a:xfrm>
            <a:off x="695326" y="2670344"/>
            <a:ext cx="44273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b="1" dirty="0">
                <a:solidFill>
                  <a:srgbClr val="17385E"/>
                </a:solidFill>
                <a:latin typeface="Gilroy Bold" charset="0"/>
                <a:ea typeface="Gilroy Bold" charset="0"/>
                <a:cs typeface="Gilroy Bold" charset="0"/>
              </a:rPr>
              <a:t>EN INSTAGRAM:</a:t>
            </a:r>
          </a:p>
          <a:p>
            <a:endParaRPr lang="es-ES_tradnl" sz="1400" b="1" dirty="0">
              <a:solidFill>
                <a:srgbClr val="17385E"/>
              </a:solidFill>
              <a:latin typeface="Gilroy Bold" charset="0"/>
              <a:ea typeface="Gilroy Bold" charset="0"/>
              <a:cs typeface="Gilroy Bold" charset="0"/>
            </a:endParaRPr>
          </a:p>
          <a:p>
            <a:r>
              <a:rPr lang="es-ES_tradnl" sz="14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  <a:hlinkClick r:id="rId4"/>
              </a:rPr>
              <a:t>https://www.youtube.com/watch?v=NpE8N2JkyKc</a:t>
            </a:r>
            <a:endParaRPr lang="es-ES_tradnl" sz="14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endParaRPr lang="es-ES_tradnl" sz="14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0D0A90D-23FC-29C1-272A-B6690775AC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329" y="2376695"/>
            <a:ext cx="5939247" cy="332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1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00063" y="508992"/>
            <a:ext cx="11129962" cy="5840016"/>
          </a:xfrm>
          <a:prstGeom prst="rect">
            <a:avLst/>
          </a:prstGeom>
          <a:solidFill>
            <a:srgbClr val="D3A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/>
              <a:t> </a:t>
            </a:r>
            <a:endParaRPr lang="es-ES_tradnl" dirty="0"/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909638" y="1123580"/>
            <a:ext cx="8731667" cy="1987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7600" b="1" spc="3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</a:rPr>
              <a:t>CREACIÓN DE</a:t>
            </a:r>
          </a:p>
          <a:p>
            <a:pPr>
              <a:lnSpc>
                <a:spcPct val="100000"/>
              </a:lnSpc>
            </a:pPr>
            <a:r>
              <a:rPr lang="en-US" sz="7600" b="1" spc="3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</a:rPr>
              <a:t>VÍDEOS</a:t>
            </a:r>
            <a:endParaRPr lang="en-GB" sz="7600" b="1" spc="3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</a:endParaRPr>
          </a:p>
        </p:txBody>
      </p:sp>
      <p:sp>
        <p:nvSpPr>
          <p:cNvPr id="4" name="Google Shape;64;p2"/>
          <p:cNvSpPr/>
          <p:nvPr/>
        </p:nvSpPr>
        <p:spPr>
          <a:xfrm>
            <a:off x="10770768" y="5409147"/>
            <a:ext cx="78581" cy="157162"/>
          </a:xfrm>
          <a:custGeom>
            <a:avLst/>
            <a:gdLst/>
            <a:ahLst/>
            <a:cxnLst/>
            <a:rect l="l" t="t" r="r" b="b"/>
            <a:pathLst>
              <a:path w="124460" h="248920" extrusionOk="0">
                <a:moveTo>
                  <a:pt x="0" y="0"/>
                </a:moveTo>
                <a:lnTo>
                  <a:pt x="124373" y="124373"/>
                </a:lnTo>
                <a:lnTo>
                  <a:pt x="0" y="248746"/>
                </a:lnTo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" name="Google Shape;65;p2"/>
          <p:cNvSpPr/>
          <p:nvPr/>
        </p:nvSpPr>
        <p:spPr>
          <a:xfrm>
            <a:off x="10597834" y="5487728"/>
            <a:ext cx="234472" cy="45719"/>
          </a:xfrm>
          <a:custGeom>
            <a:avLst/>
            <a:gdLst/>
            <a:ahLst/>
            <a:cxnLst/>
            <a:rect l="l" t="t" r="r" b="b"/>
            <a:pathLst>
              <a:path w="410844" h="120000" extrusionOk="0">
                <a:moveTo>
                  <a:pt x="410406" y="0"/>
                </a:moveTo>
                <a:lnTo>
                  <a:pt x="0" y="0"/>
                </a:lnTo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" name="Google Shape;66;p2"/>
          <p:cNvSpPr/>
          <p:nvPr/>
        </p:nvSpPr>
        <p:spPr>
          <a:xfrm>
            <a:off x="10459361" y="5220676"/>
            <a:ext cx="533245" cy="533245"/>
          </a:xfrm>
          <a:custGeom>
            <a:avLst/>
            <a:gdLst/>
            <a:ahLst/>
            <a:cxnLst/>
            <a:rect l="l" t="t" r="r" b="b"/>
            <a:pathLst>
              <a:path w="876300" h="876300" extrusionOk="0">
                <a:moveTo>
                  <a:pt x="875711" y="437850"/>
                </a:moveTo>
                <a:lnTo>
                  <a:pt x="873142" y="485560"/>
                </a:lnTo>
                <a:lnTo>
                  <a:pt x="865612" y="531781"/>
                </a:lnTo>
                <a:lnTo>
                  <a:pt x="853389" y="576247"/>
                </a:lnTo>
                <a:lnTo>
                  <a:pt x="836739" y="618691"/>
                </a:lnTo>
                <a:lnTo>
                  <a:pt x="815931" y="658845"/>
                </a:lnTo>
                <a:lnTo>
                  <a:pt x="791230" y="696442"/>
                </a:lnTo>
                <a:lnTo>
                  <a:pt x="762905" y="731215"/>
                </a:lnTo>
                <a:lnTo>
                  <a:pt x="731222" y="762898"/>
                </a:lnTo>
                <a:lnTo>
                  <a:pt x="696448" y="791223"/>
                </a:lnTo>
                <a:lnTo>
                  <a:pt x="658850" y="815923"/>
                </a:lnTo>
                <a:lnTo>
                  <a:pt x="618697" y="836731"/>
                </a:lnTo>
                <a:lnTo>
                  <a:pt x="576254" y="853379"/>
                </a:lnTo>
                <a:lnTo>
                  <a:pt x="531789" y="865602"/>
                </a:lnTo>
                <a:lnTo>
                  <a:pt x="485569" y="873131"/>
                </a:lnTo>
                <a:lnTo>
                  <a:pt x="437861" y="875701"/>
                </a:lnTo>
                <a:lnTo>
                  <a:pt x="390151" y="873131"/>
                </a:lnTo>
                <a:lnTo>
                  <a:pt x="343929" y="865602"/>
                </a:lnTo>
                <a:lnTo>
                  <a:pt x="299462" y="853379"/>
                </a:lnTo>
                <a:lnTo>
                  <a:pt x="257018" y="836731"/>
                </a:lnTo>
                <a:lnTo>
                  <a:pt x="216863" y="815923"/>
                </a:lnTo>
                <a:lnTo>
                  <a:pt x="179265" y="791223"/>
                </a:lnTo>
                <a:lnTo>
                  <a:pt x="144490" y="762898"/>
                </a:lnTo>
                <a:lnTo>
                  <a:pt x="112807" y="731215"/>
                </a:lnTo>
                <a:lnTo>
                  <a:pt x="84481" y="696442"/>
                </a:lnTo>
                <a:lnTo>
                  <a:pt x="59780" y="658845"/>
                </a:lnTo>
                <a:lnTo>
                  <a:pt x="38971" y="618691"/>
                </a:lnTo>
                <a:lnTo>
                  <a:pt x="22322" y="576247"/>
                </a:lnTo>
                <a:lnTo>
                  <a:pt x="10099" y="531781"/>
                </a:lnTo>
                <a:lnTo>
                  <a:pt x="2569" y="485560"/>
                </a:lnTo>
                <a:lnTo>
                  <a:pt x="0" y="437850"/>
                </a:lnTo>
                <a:lnTo>
                  <a:pt x="2569" y="390140"/>
                </a:lnTo>
                <a:lnTo>
                  <a:pt x="10099" y="343919"/>
                </a:lnTo>
                <a:lnTo>
                  <a:pt x="22322" y="299453"/>
                </a:lnTo>
                <a:lnTo>
                  <a:pt x="38971" y="257009"/>
                </a:lnTo>
                <a:lnTo>
                  <a:pt x="59780" y="216855"/>
                </a:lnTo>
                <a:lnTo>
                  <a:pt x="84481" y="179258"/>
                </a:lnTo>
                <a:lnTo>
                  <a:pt x="112807" y="144485"/>
                </a:lnTo>
                <a:lnTo>
                  <a:pt x="144490" y="112802"/>
                </a:lnTo>
                <a:lnTo>
                  <a:pt x="179265" y="84477"/>
                </a:lnTo>
                <a:lnTo>
                  <a:pt x="216863" y="59777"/>
                </a:lnTo>
                <a:lnTo>
                  <a:pt x="257018" y="38970"/>
                </a:lnTo>
                <a:lnTo>
                  <a:pt x="299462" y="22321"/>
                </a:lnTo>
                <a:lnTo>
                  <a:pt x="343929" y="10098"/>
                </a:lnTo>
                <a:lnTo>
                  <a:pt x="390151" y="2569"/>
                </a:lnTo>
                <a:lnTo>
                  <a:pt x="437861" y="0"/>
                </a:lnTo>
                <a:lnTo>
                  <a:pt x="485569" y="2569"/>
                </a:lnTo>
                <a:lnTo>
                  <a:pt x="531789" y="10098"/>
                </a:lnTo>
                <a:lnTo>
                  <a:pt x="576254" y="22321"/>
                </a:lnTo>
                <a:lnTo>
                  <a:pt x="618697" y="38970"/>
                </a:lnTo>
                <a:lnTo>
                  <a:pt x="658850" y="59777"/>
                </a:lnTo>
                <a:lnTo>
                  <a:pt x="696448" y="84477"/>
                </a:lnTo>
                <a:lnTo>
                  <a:pt x="731222" y="112802"/>
                </a:lnTo>
                <a:lnTo>
                  <a:pt x="762905" y="144485"/>
                </a:lnTo>
                <a:lnTo>
                  <a:pt x="791230" y="179258"/>
                </a:lnTo>
                <a:lnTo>
                  <a:pt x="815931" y="216855"/>
                </a:lnTo>
                <a:lnTo>
                  <a:pt x="836739" y="257009"/>
                </a:lnTo>
                <a:lnTo>
                  <a:pt x="853389" y="299453"/>
                </a:lnTo>
                <a:lnTo>
                  <a:pt x="865612" y="343919"/>
                </a:lnTo>
                <a:lnTo>
                  <a:pt x="873142" y="390140"/>
                </a:lnTo>
                <a:lnTo>
                  <a:pt x="875711" y="437850"/>
                </a:lnTo>
                <a:close/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909637" y="5281871"/>
            <a:ext cx="8262937" cy="4574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600" b="1" spc="3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</a:rPr>
              <a:t>02</a:t>
            </a:r>
            <a:endParaRPr lang="en-GB" sz="5600" b="1" spc="3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2158953" y="5179504"/>
            <a:ext cx="84685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0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Usar tu móvil para editar videos puede ser genial. Es rápido, relativamente fácil de hacer y no requiere que abras tu pc.</a:t>
            </a:r>
          </a:p>
        </p:txBody>
      </p:sp>
    </p:spTree>
    <p:extLst>
      <p:ext uri="{BB962C8B-B14F-4D97-AF65-F5344CB8AC3E}">
        <p14:creationId xmlns:p14="http://schemas.microsoft.com/office/powerpoint/2010/main" val="95787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02. GUÍA DE ESTILO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12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562343B9-489A-5641-544A-196EE6DCF96E}"/>
              </a:ext>
            </a:extLst>
          </p:cNvPr>
          <p:cNvSpPr txBox="1">
            <a:spLocks/>
          </p:cNvSpPr>
          <p:nvPr/>
        </p:nvSpPr>
        <p:spPr>
          <a:xfrm>
            <a:off x="695326" y="1637966"/>
            <a:ext cx="10506074" cy="35820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2400" dirty="0">
                <a:solidFill>
                  <a:srgbClr val="D3A9F8"/>
                </a:solidFill>
                <a:latin typeface="Gilroy" pitchFamily="2" charset="77"/>
                <a:ea typeface="Gilroy Bold" charset="0"/>
                <a:cs typeface="Gilroy Bold" charset="0"/>
              </a:rPr>
              <a:t>Hay </a:t>
            </a:r>
            <a:r>
              <a:rPr lang="es-ES" sz="2400" dirty="0" err="1">
                <a:solidFill>
                  <a:srgbClr val="D3A9F8"/>
                </a:solidFill>
                <a:latin typeface="Gilroy" pitchFamily="2" charset="77"/>
                <a:ea typeface="Gilroy Bold" charset="0"/>
                <a:cs typeface="Gilroy Bold" charset="0"/>
              </a:rPr>
              <a:t>muchísimás</a:t>
            </a:r>
            <a:r>
              <a:rPr lang="es-ES" sz="2400" dirty="0">
                <a:solidFill>
                  <a:srgbClr val="D3A9F8"/>
                </a:solidFill>
                <a:latin typeface="Gilroy" pitchFamily="2" charset="77"/>
                <a:ea typeface="Gilroy Bold" charset="0"/>
                <a:cs typeface="Gilroy Bold" charset="0"/>
              </a:rPr>
              <a:t> apps para edición de móvil, pero en este caso quiero presentaros </a:t>
            </a:r>
            <a:r>
              <a:rPr lang="es-ES" sz="2400" dirty="0" err="1">
                <a:solidFill>
                  <a:srgbClr val="D3A9F8"/>
                </a:solidFill>
                <a:latin typeface="Gilroy" pitchFamily="2" charset="77"/>
                <a:ea typeface="Gilroy Bold" charset="0"/>
                <a:cs typeface="Gilroy Bold" charset="0"/>
              </a:rPr>
              <a:t>Cap</a:t>
            </a:r>
            <a:r>
              <a:rPr lang="es-ES" sz="2400" dirty="0">
                <a:solidFill>
                  <a:srgbClr val="D3A9F8"/>
                </a:solidFill>
                <a:latin typeface="Gilroy" pitchFamily="2" charset="77"/>
                <a:ea typeface="Gilroy Bold" charset="0"/>
                <a:cs typeface="Gilroy Bold" charset="0"/>
              </a:rPr>
              <a:t> </a:t>
            </a:r>
            <a:r>
              <a:rPr lang="es-ES" sz="2400" dirty="0" err="1">
                <a:solidFill>
                  <a:srgbClr val="D3A9F8"/>
                </a:solidFill>
                <a:latin typeface="Gilroy" pitchFamily="2" charset="77"/>
                <a:ea typeface="Gilroy Bold" charset="0"/>
                <a:cs typeface="Gilroy Bold" charset="0"/>
              </a:rPr>
              <a:t>Cut</a:t>
            </a:r>
            <a:r>
              <a:rPr lang="es-ES" sz="2400" dirty="0">
                <a:solidFill>
                  <a:srgbClr val="D3A9F8"/>
                </a:solidFill>
                <a:latin typeface="Gilroy" pitchFamily="2" charset="77"/>
                <a:ea typeface="Gilroy Bold" charset="0"/>
                <a:cs typeface="Gilroy Bold" charset="0"/>
              </a:rPr>
              <a:t>.</a:t>
            </a:r>
          </a:p>
          <a:p>
            <a:pPr>
              <a:lnSpc>
                <a:spcPct val="100000"/>
              </a:lnSpc>
            </a:pPr>
            <a:endParaRPr lang="es-ES" sz="2400" dirty="0">
              <a:solidFill>
                <a:srgbClr val="D3A9F8"/>
              </a:solidFill>
              <a:latin typeface="Gilroy" pitchFamily="2" charset="77"/>
              <a:ea typeface="Gilroy Bold" charset="0"/>
              <a:cs typeface="Gilroy Bold" charset="0"/>
            </a:endParaRPr>
          </a:p>
          <a:p>
            <a:pPr>
              <a:lnSpc>
                <a:spcPct val="100000"/>
              </a:lnSpc>
            </a:pPr>
            <a:r>
              <a:rPr lang="es-ES" sz="2400" dirty="0">
                <a:solidFill>
                  <a:srgbClr val="D3A9F8"/>
                </a:solidFill>
                <a:latin typeface="Gilroy" pitchFamily="2" charset="77"/>
                <a:ea typeface="Gilroy Bold" charset="0"/>
                <a:cs typeface="Gilroy Bold" charset="0"/>
              </a:rPr>
              <a:t>- Tiene una versión gratuita y una de pago</a:t>
            </a:r>
          </a:p>
          <a:p>
            <a:pPr>
              <a:lnSpc>
                <a:spcPct val="100000"/>
              </a:lnSpc>
            </a:pPr>
            <a:r>
              <a:rPr lang="es-ES" sz="2400" dirty="0">
                <a:solidFill>
                  <a:srgbClr val="D3A9F8"/>
                </a:solidFill>
                <a:latin typeface="Gilroy" pitchFamily="2" charset="77"/>
                <a:ea typeface="Gilroy Bold" charset="0"/>
                <a:cs typeface="Gilroy Bold" charset="0"/>
              </a:rPr>
              <a:t>- En su versión gratuita tiene muchos efectos y transiciones</a:t>
            </a:r>
          </a:p>
          <a:p>
            <a:pPr>
              <a:lnSpc>
                <a:spcPct val="100000"/>
              </a:lnSpc>
            </a:pPr>
            <a:r>
              <a:rPr lang="es-ES" sz="2400" dirty="0">
                <a:solidFill>
                  <a:srgbClr val="D3A9F8"/>
                </a:solidFill>
                <a:latin typeface="Gilroy" pitchFamily="2" charset="77"/>
                <a:ea typeface="Gilroy Bold" charset="0"/>
                <a:cs typeface="Gilroy Bold" charset="0"/>
              </a:rPr>
              <a:t>- Comprime los vídeos y hace que sea fácil editarlos desde el móvil</a:t>
            </a:r>
          </a:p>
          <a:p>
            <a:pPr>
              <a:lnSpc>
                <a:spcPct val="100000"/>
              </a:lnSpc>
            </a:pPr>
            <a:r>
              <a:rPr lang="es-ES" sz="2400" dirty="0">
                <a:solidFill>
                  <a:srgbClr val="D3A9F8"/>
                </a:solidFill>
                <a:latin typeface="Gilroy" pitchFamily="2" charset="77"/>
                <a:ea typeface="Gilroy Bold" charset="0"/>
                <a:cs typeface="Gilroy Bold" charset="0"/>
              </a:rPr>
              <a:t>- Y la interfaz es muy intuitiva</a:t>
            </a:r>
          </a:p>
          <a:p>
            <a:pPr>
              <a:lnSpc>
                <a:spcPct val="100000"/>
              </a:lnSpc>
            </a:pPr>
            <a:endParaRPr lang="es-ES" sz="2400" dirty="0">
              <a:solidFill>
                <a:srgbClr val="D3A9F8"/>
              </a:solidFill>
              <a:latin typeface="Gilroy" pitchFamily="2" charset="77"/>
              <a:ea typeface="Gilroy Bold" charset="0"/>
              <a:cs typeface="Gilroy Bold" charset="0"/>
            </a:endParaRPr>
          </a:p>
          <a:p>
            <a:pPr>
              <a:lnSpc>
                <a:spcPct val="100000"/>
              </a:lnSpc>
            </a:pPr>
            <a:r>
              <a:rPr lang="es-ES" sz="1600" dirty="0">
                <a:solidFill>
                  <a:schemeClr val="bg1"/>
                </a:solidFill>
                <a:latin typeface="Gilroy" pitchFamily="2" charset="77"/>
                <a:ea typeface="Gilroy Bold" charset="0"/>
                <a:cs typeface="Gilroy Bold" charset="0"/>
              </a:rPr>
              <a:t>Noticia: "21 mejores aplicaciones de edición de video para Android, iPhone y iPad actualizada en 2024" </a:t>
            </a:r>
            <a:endParaRPr lang="es-ES" sz="1600" dirty="0">
              <a:solidFill>
                <a:schemeClr val="bg1"/>
              </a:solidFill>
              <a:latin typeface="Gilroy" pitchFamily="2" charset="77"/>
              <a:ea typeface="Gilroy Bold" charset="0"/>
              <a:cs typeface="Gilroy Bold" charset="0"/>
              <a:hlinkClick r:id="rId4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ct val="100000"/>
              </a:lnSpc>
            </a:pPr>
            <a:r>
              <a:rPr lang="es-ES" sz="1600" dirty="0">
                <a:solidFill>
                  <a:schemeClr val="bg1"/>
                </a:solidFill>
                <a:latin typeface="Gilroy" pitchFamily="2" charset="77"/>
                <a:ea typeface="Gilroy Bold" charset="0"/>
                <a:cs typeface="Gilroy Bold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https://www.wyzowl.com/best-video-editing-apps/</a:t>
            </a:r>
            <a:r>
              <a:rPr lang="es-ES" sz="1600" dirty="0">
                <a:solidFill>
                  <a:schemeClr val="bg1"/>
                </a:solidFill>
                <a:latin typeface="Gilroy" pitchFamily="2" charset="77"/>
                <a:ea typeface="Gilroy Bold" charset="0"/>
                <a:cs typeface="Gilroy Bold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222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n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1" y="6035938"/>
            <a:ext cx="1628774" cy="347673"/>
          </a:xfrm>
          <a:prstGeom prst="rect">
            <a:avLst/>
          </a:prstGeom>
        </p:spPr>
      </p:pic>
      <p:cxnSp>
        <p:nvCxnSpPr>
          <p:cNvPr id="25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5"/>
            <a:ext cx="5030065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3"/>
          <p:cNvSpPr txBox="1">
            <a:spLocks/>
          </p:cNvSpPr>
          <p:nvPr/>
        </p:nvSpPr>
        <p:spPr>
          <a:xfrm>
            <a:off x="695327" y="1158801"/>
            <a:ext cx="4853418" cy="11139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>
                <a:solidFill>
                  <a:srgbClr val="D3A9F8"/>
                </a:solidFill>
                <a:latin typeface="Interstate" charset="0"/>
                <a:ea typeface="Interstate" charset="0"/>
                <a:cs typeface="Interstate" charset="0"/>
              </a:rPr>
              <a:t>TUTORIALES</a:t>
            </a:r>
          </a:p>
        </p:txBody>
      </p:sp>
      <p:sp>
        <p:nvSpPr>
          <p:cNvPr id="15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02. OBJETIVOS DE LA MARCA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0B9D67D-0D1E-B4E1-5BAB-9B36551F84D2}"/>
              </a:ext>
            </a:extLst>
          </p:cNvPr>
          <p:cNvSpPr/>
          <p:nvPr/>
        </p:nvSpPr>
        <p:spPr>
          <a:xfrm>
            <a:off x="710384" y="2226168"/>
            <a:ext cx="841283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b="1" dirty="0">
                <a:solidFill>
                  <a:srgbClr val="17385E"/>
                </a:solidFill>
                <a:latin typeface="Gilroy Bold" charset="0"/>
                <a:ea typeface="Gilroy Bold" charset="0"/>
                <a:cs typeface="Gilroy Bold" charset="0"/>
              </a:rPr>
              <a:t>TUTORIALES PARA CAPCUT :</a:t>
            </a:r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1600" b="1" dirty="0">
                <a:solidFill>
                  <a:srgbClr val="17385E"/>
                </a:solidFill>
                <a:latin typeface="Gilroy Bold" charset="0"/>
                <a:ea typeface="Gilroy Bold" charset="0"/>
                <a:cs typeface="Gilroy Bold" charset="0"/>
              </a:rPr>
              <a:t>GUÍA para APRENDER A EDITAR VIDEOS | CAPCUT 2023</a:t>
            </a:r>
          </a:p>
          <a:p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  <a:hlinkClick r:id="rId4"/>
              </a:rPr>
              <a:t>https://www.youtube.com/watch?v=IkNGEPySmY4</a:t>
            </a:r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1600" b="1" dirty="0">
                <a:solidFill>
                  <a:srgbClr val="17385E"/>
                </a:solidFill>
                <a:latin typeface="Gilroy Bold" pitchFamily="2" charset="77"/>
                <a:ea typeface="Gilroy Bold" charset="0"/>
                <a:cs typeface="Gilroy Bold" charset="0"/>
              </a:rPr>
              <a:t>APRENDE a EDITAR VIDEOS | GUÍA COMPLETA DE CAPCUT PARA PC</a:t>
            </a:r>
          </a:p>
          <a:p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  <a:hlinkClick r:id="rId5"/>
              </a:rPr>
              <a:t>https://www.youtube.com/watch?v=CBJYzUDwb8M</a:t>
            </a:r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endParaRPr lang="es-ES_tradnl" sz="1600" b="1" dirty="0">
              <a:solidFill>
                <a:srgbClr val="17385E"/>
              </a:solidFill>
              <a:latin typeface="Gilroy Bold" pitchFamily="2" charset="77"/>
              <a:ea typeface="Gilroy Bold" charset="0"/>
              <a:cs typeface="Gilroy Bold" charset="0"/>
            </a:endParaRPr>
          </a:p>
          <a:p>
            <a:r>
              <a:rPr lang="es-ES_tradnl" sz="1600" b="1" dirty="0">
                <a:solidFill>
                  <a:srgbClr val="17385E"/>
                </a:solidFill>
                <a:latin typeface="Gilroy Bold" pitchFamily="2" charset="77"/>
                <a:ea typeface="Gilroy Bold" charset="0"/>
                <a:cs typeface="Gilroy Bold" charset="0"/>
              </a:rPr>
              <a:t>TUTORIALES INSTAGRAM REELS:</a:t>
            </a:r>
          </a:p>
          <a:p>
            <a:endParaRPr lang="es-ES_tradnl" sz="1600" b="1" dirty="0">
              <a:solidFill>
                <a:srgbClr val="17385E"/>
              </a:solidFill>
              <a:latin typeface="Gilroy Bold" pitchFamily="2" charset="77"/>
              <a:ea typeface="Gilroy Bold" charset="0"/>
              <a:cs typeface="Gilroy Bold" charset="0"/>
            </a:endParaRPr>
          </a:p>
          <a:p>
            <a:r>
              <a:rPr lang="es-ES_tradnl" sz="1600" b="1" dirty="0">
                <a:solidFill>
                  <a:srgbClr val="17385E"/>
                </a:solidFill>
                <a:latin typeface="Gilroy Bold" pitchFamily="2" charset="77"/>
                <a:ea typeface="Gilroy Bold" charset="0"/>
                <a:cs typeface="Gilroy Bold" charset="0"/>
              </a:rPr>
              <a:t>Cómo hacer REELS en INSTAGRAM | Curso de </a:t>
            </a:r>
            <a:r>
              <a:rPr lang="es-ES_tradnl" sz="1600" b="1" dirty="0" err="1">
                <a:solidFill>
                  <a:srgbClr val="17385E"/>
                </a:solidFill>
                <a:latin typeface="Gilroy Bold" pitchFamily="2" charset="77"/>
                <a:ea typeface="Gilroy Bold" charset="0"/>
                <a:cs typeface="Gilroy Bold" charset="0"/>
              </a:rPr>
              <a:t>Reels</a:t>
            </a:r>
            <a:r>
              <a:rPr lang="es-ES_tradnl" sz="1600" b="1" dirty="0">
                <a:solidFill>
                  <a:srgbClr val="17385E"/>
                </a:solidFill>
                <a:latin typeface="Gilroy Bold" pitchFamily="2" charset="77"/>
                <a:ea typeface="Gilroy Bold" charset="0"/>
                <a:cs typeface="Gilroy Bold" charset="0"/>
              </a:rPr>
              <a:t> para Negocios Parte </a:t>
            </a:r>
            <a:r>
              <a:rPr lang="es-ES_tradnl" sz="16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  <a:hlinkClick r:id="rId6"/>
              </a:rPr>
              <a:t>https://www.youtube.com/watch?v=bNRZR4yqjB8</a:t>
            </a:r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endParaRPr lang="es-ES_tradnl" sz="16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52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500063" y="508992"/>
            <a:ext cx="11129962" cy="5840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/>
              <a:t> </a:t>
            </a:r>
            <a:endParaRPr lang="es-ES_tradnl" dirty="0"/>
          </a:p>
        </p:txBody>
      </p:sp>
      <p:sp>
        <p:nvSpPr>
          <p:cNvPr id="10" name="Rectangle 9"/>
          <p:cNvSpPr/>
          <p:nvPr/>
        </p:nvSpPr>
        <p:spPr>
          <a:xfrm>
            <a:off x="2013958" y="2204681"/>
            <a:ext cx="8164084" cy="236291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946484" y="90931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WEBINAR. 16 DE NOVIEMBRE 2023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909638" y="1946648"/>
            <a:ext cx="9861130" cy="1987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7600" b="1" spc="3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</a:rPr>
              <a:t>MUCHAS </a:t>
            </a:r>
          </a:p>
          <a:p>
            <a:pPr>
              <a:lnSpc>
                <a:spcPct val="100000"/>
              </a:lnSpc>
            </a:pPr>
            <a:r>
              <a:rPr lang="en-US" sz="7600" b="1" spc="3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</a:rPr>
              <a:t>GRACIAS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250" y="5392470"/>
            <a:ext cx="2371062" cy="56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1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ESTRATEGIA CREATIVA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12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B06FFE4D-6B53-1958-4154-115E190CCEB8}"/>
              </a:ext>
            </a:extLst>
          </p:cNvPr>
          <p:cNvSpPr txBox="1">
            <a:spLocks/>
          </p:cNvSpPr>
          <p:nvPr/>
        </p:nvSpPr>
        <p:spPr>
          <a:xfrm>
            <a:off x="695325" y="1158802"/>
            <a:ext cx="7305675" cy="16760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cap="all" spc="300" dirty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</a:rPr>
              <a:t>¿Por qué es tan </a:t>
            </a:r>
          </a:p>
          <a:p>
            <a:pPr>
              <a:lnSpc>
                <a:spcPct val="100000"/>
              </a:lnSpc>
            </a:pPr>
            <a:r>
              <a:rPr lang="es-ES" sz="3600" b="1" cap="all" spc="300" dirty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</a:rPr>
              <a:t>importante el </a:t>
            </a:r>
          </a:p>
          <a:p>
            <a:pPr>
              <a:lnSpc>
                <a:spcPct val="100000"/>
              </a:lnSpc>
            </a:pPr>
            <a:r>
              <a:rPr lang="es-ES" sz="3600" b="1" cap="all" spc="300" dirty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</a:rPr>
              <a:t>contenido de vídeo?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7D766623-4068-6A93-7F0D-5EDD80115AEC}"/>
              </a:ext>
            </a:extLst>
          </p:cNvPr>
          <p:cNvSpPr txBox="1">
            <a:spLocks/>
          </p:cNvSpPr>
          <p:nvPr/>
        </p:nvSpPr>
        <p:spPr>
          <a:xfrm>
            <a:off x="695326" y="3510254"/>
            <a:ext cx="10191749" cy="14656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000" spc="300" dirty="0">
                <a:solidFill>
                  <a:srgbClr val="00F49D"/>
                </a:solidFill>
                <a:latin typeface="Gilroy Medium" pitchFamily="2" charset="77"/>
                <a:ea typeface="Gilroy Bold" charset="0"/>
                <a:cs typeface="Gilroy Bold" charset="0"/>
              </a:rPr>
              <a:t>Desde hace aproximadamente 3 años el contenido se ha ido convirtiendo de fotografía a contenido de vídeo</a:t>
            </a:r>
          </a:p>
        </p:txBody>
      </p:sp>
    </p:spTree>
    <p:extLst>
      <p:ext uri="{BB962C8B-B14F-4D97-AF65-F5344CB8AC3E}">
        <p14:creationId xmlns:p14="http://schemas.microsoft.com/office/powerpoint/2010/main" val="2675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ESTRATEGIA CREATIVA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12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3"/>
          <p:cNvSpPr txBox="1">
            <a:spLocks/>
          </p:cNvSpPr>
          <p:nvPr/>
        </p:nvSpPr>
        <p:spPr>
          <a:xfrm>
            <a:off x="695326" y="2812914"/>
            <a:ext cx="10191749" cy="9672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000" spc="300" dirty="0">
                <a:solidFill>
                  <a:srgbClr val="00F49D"/>
                </a:solidFill>
                <a:latin typeface="Gilroy Medium" pitchFamily="2" charset="77"/>
                <a:ea typeface="Gilroy Bold" charset="0"/>
                <a:cs typeface="Gilroy Bold" charset="0"/>
              </a:rPr>
              <a:t>Los vídeos llaman más la atención </a:t>
            </a:r>
          </a:p>
          <a:p>
            <a:pPr>
              <a:lnSpc>
                <a:spcPct val="100000"/>
              </a:lnSpc>
            </a:pPr>
            <a:r>
              <a:rPr lang="es-ES" sz="3000" spc="300" dirty="0">
                <a:solidFill>
                  <a:srgbClr val="00F49D"/>
                </a:solidFill>
                <a:latin typeface="Gilroy Medium" pitchFamily="2" charset="77"/>
                <a:ea typeface="Gilroy Bold" charset="0"/>
                <a:cs typeface="Gilroy Bold" charset="0"/>
              </a:rPr>
              <a:t>que las fotografías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11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ESTRATEGIA CREATIVA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23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ACCB70F9-233A-FFC8-F1B9-F4582C77C6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255" y="1374737"/>
            <a:ext cx="4472420" cy="373494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493702E-D1BE-2B35-9099-916998F2F2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1376283"/>
            <a:ext cx="6214630" cy="373159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8E91ACE-2CA1-D0A1-150D-7ADFEDD37FD3}"/>
              </a:ext>
            </a:extLst>
          </p:cNvPr>
          <p:cNvSpPr txBox="1"/>
          <p:nvPr/>
        </p:nvSpPr>
        <p:spPr>
          <a:xfrm>
            <a:off x="630012" y="5298639"/>
            <a:ext cx="60994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200" dirty="0">
                <a:solidFill>
                  <a:srgbClr val="002060"/>
                </a:solidFill>
                <a:latin typeface="Gilroy" charset="0"/>
                <a:ea typeface="Gilroy" charset="0"/>
                <a:cs typeface="Gilroy" charset="0"/>
                <a:hlinkClick r:id="rId5"/>
              </a:rPr>
              <a:t>https://www.instagram.com/p/CYwmd1-I8Wc/?img_index=1/</a:t>
            </a:r>
            <a:endParaRPr lang="es-ES_tradnl" sz="1200" dirty="0">
              <a:solidFill>
                <a:srgbClr val="002060"/>
              </a:solidFill>
              <a:latin typeface="Gilroy" charset="0"/>
              <a:ea typeface="Gilroy" charset="0"/>
              <a:cs typeface="Gilroy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112E7BE-4155-CE1F-9AF0-9C119F187783}"/>
              </a:ext>
            </a:extLst>
          </p:cNvPr>
          <p:cNvSpPr txBox="1"/>
          <p:nvPr/>
        </p:nvSpPr>
        <p:spPr>
          <a:xfrm>
            <a:off x="7158038" y="5298639"/>
            <a:ext cx="43386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200" dirty="0">
                <a:solidFill>
                  <a:srgbClr val="002060"/>
                </a:solidFill>
                <a:latin typeface="Gilroy" charset="0"/>
                <a:ea typeface="Gilroy" charset="0"/>
                <a:cs typeface="Gilroy" charset="0"/>
                <a:hlinkClick r:id="rId6"/>
              </a:rPr>
              <a:t>https://www.instagram.com/p/Cw5rtMsoB9t/</a:t>
            </a:r>
            <a:endParaRPr lang="es-ES_tradnl" sz="1200" dirty="0">
              <a:solidFill>
                <a:srgbClr val="002060"/>
              </a:solidFill>
              <a:latin typeface="Gilroy" charset="0"/>
              <a:ea typeface="Gilroy" charset="0"/>
              <a:cs typeface="Gilroy" charset="0"/>
            </a:endParaRPr>
          </a:p>
        </p:txBody>
      </p:sp>
      <p:cxnSp>
        <p:nvCxnSpPr>
          <p:cNvPr id="7" name="Straight Connector 31">
            <a:extLst>
              <a:ext uri="{FF2B5EF4-FFF2-40B4-BE49-F238E27FC236}">
                <a16:creationId xmlns:a16="http://schemas.microsoft.com/office/drawing/2014/main" id="{41948780-E8E5-A478-AADA-23CF0DE904D9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id="{6410C767-74B3-B4E5-FE96-4A760B4D4C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75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ESTRATEGIA CREATIVA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12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3"/>
          <p:cNvSpPr txBox="1">
            <a:spLocks/>
          </p:cNvSpPr>
          <p:nvPr/>
        </p:nvSpPr>
        <p:spPr>
          <a:xfrm>
            <a:off x="695326" y="1826030"/>
            <a:ext cx="10191749" cy="32059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000" spc="300" dirty="0">
                <a:solidFill>
                  <a:srgbClr val="00F49D"/>
                </a:solidFill>
                <a:latin typeface="Gilroy Medium" pitchFamily="2" charset="77"/>
                <a:ea typeface="Gilroy Bold" charset="0"/>
                <a:cs typeface="Gilroy Bold" charset="0"/>
              </a:rPr>
              <a:t>Además el auge de </a:t>
            </a:r>
            <a:r>
              <a:rPr lang="es-ES" sz="3000" spc="300" dirty="0" err="1">
                <a:solidFill>
                  <a:srgbClr val="00F49D"/>
                </a:solidFill>
                <a:latin typeface="Gilroy Medium" pitchFamily="2" charset="77"/>
                <a:ea typeface="Gilroy Bold" charset="0"/>
                <a:cs typeface="Gilroy Bold" charset="0"/>
              </a:rPr>
              <a:t>TikTok</a:t>
            </a:r>
            <a:r>
              <a:rPr lang="es-ES" sz="3000" spc="300" dirty="0">
                <a:solidFill>
                  <a:srgbClr val="00F49D"/>
                </a:solidFill>
                <a:latin typeface="Gilroy Medium" pitchFamily="2" charset="77"/>
                <a:ea typeface="Gilroy Bold" charset="0"/>
                <a:cs typeface="Gilroy Bold" charset="0"/>
              </a:rPr>
              <a:t> ha sido enorme y con ello la creación de contenido de vídeo en formato vertical.</a:t>
            </a:r>
          </a:p>
          <a:p>
            <a:pPr>
              <a:lnSpc>
                <a:spcPct val="100000"/>
              </a:lnSpc>
            </a:pPr>
            <a:endParaRPr lang="es-ES" sz="3000" spc="300" dirty="0">
              <a:solidFill>
                <a:srgbClr val="00F49D"/>
              </a:solidFill>
              <a:latin typeface="Gilroy Medium" pitchFamily="2" charset="77"/>
              <a:ea typeface="Gilroy Bold" charset="0"/>
              <a:cs typeface="Gilroy Bold" charset="0"/>
            </a:endParaRPr>
          </a:p>
          <a:p>
            <a:pPr>
              <a:lnSpc>
                <a:spcPct val="100000"/>
              </a:lnSpc>
            </a:pPr>
            <a:r>
              <a:rPr lang="es-ES" sz="3000" spc="300" dirty="0">
                <a:solidFill>
                  <a:srgbClr val="00F49D"/>
                </a:solidFill>
                <a:latin typeface="Gilroy Medium" pitchFamily="2" charset="77"/>
                <a:ea typeface="Gilroy Bold" charset="0"/>
                <a:cs typeface="Gilroy Bold" charset="0"/>
              </a:rPr>
              <a:t>El resto de las aplicaciones se han subido a esta ola, como por ejemplo YouTube Shorts o Instagram </a:t>
            </a:r>
            <a:r>
              <a:rPr lang="es-ES" sz="3000" spc="300" dirty="0" err="1">
                <a:solidFill>
                  <a:srgbClr val="00F49D"/>
                </a:solidFill>
                <a:latin typeface="Gilroy Medium" pitchFamily="2" charset="77"/>
                <a:ea typeface="Gilroy Bold" charset="0"/>
                <a:cs typeface="Gilroy Bold" charset="0"/>
              </a:rPr>
              <a:t>Reels</a:t>
            </a:r>
            <a:r>
              <a:rPr lang="es-ES" sz="3000" spc="300" dirty="0">
                <a:solidFill>
                  <a:srgbClr val="00F49D"/>
                </a:solidFill>
                <a:latin typeface="Gilroy Medium" pitchFamily="2" charset="77"/>
                <a:ea typeface="Gilroy Bold" charset="0"/>
                <a:cs typeface="Gilroy Bold" charset="0"/>
              </a:rPr>
              <a:t>.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8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ESTRATEGIA CREATIVA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12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3"/>
          <p:cNvSpPr txBox="1">
            <a:spLocks/>
          </p:cNvSpPr>
          <p:nvPr/>
        </p:nvSpPr>
        <p:spPr>
          <a:xfrm>
            <a:off x="695326" y="3072940"/>
            <a:ext cx="10191749" cy="5052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000" spc="300" dirty="0">
                <a:solidFill>
                  <a:srgbClr val="00F49D"/>
                </a:solidFill>
                <a:latin typeface="Gilroy Medium" pitchFamily="2" charset="77"/>
                <a:ea typeface="Gilroy Bold" charset="0"/>
                <a:cs typeface="Gilroy Bold" charset="0"/>
              </a:rPr>
              <a:t>¿Qué significa esto?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72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Google Shape;182;p22">
            <a:extLst>
              <a:ext uri="{FF2B5EF4-FFF2-40B4-BE49-F238E27FC236}">
                <a16:creationId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ESTRATEGIA CREATIVA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12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3"/>
          <p:cNvSpPr txBox="1">
            <a:spLocks/>
          </p:cNvSpPr>
          <p:nvPr/>
        </p:nvSpPr>
        <p:spPr>
          <a:xfrm>
            <a:off x="695326" y="1815148"/>
            <a:ext cx="10191749" cy="32277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000" spc="300" dirty="0">
                <a:solidFill>
                  <a:srgbClr val="00F49D"/>
                </a:solidFill>
                <a:latin typeface="Gilroy Medium" pitchFamily="2" charset="77"/>
                <a:ea typeface="Gilroy Bold" charset="0"/>
                <a:cs typeface="Gilroy Bold" charset="0"/>
              </a:rPr>
              <a:t>En Instagram, el algoritmo valora más el contenido de Instagram </a:t>
            </a:r>
            <a:r>
              <a:rPr lang="es-ES" sz="3000" spc="300" dirty="0" err="1">
                <a:solidFill>
                  <a:srgbClr val="00F49D"/>
                </a:solidFill>
                <a:latin typeface="Gilroy Medium" pitchFamily="2" charset="77"/>
                <a:ea typeface="Gilroy Bold" charset="0"/>
                <a:cs typeface="Gilroy Bold" charset="0"/>
              </a:rPr>
              <a:t>Reels</a:t>
            </a:r>
            <a:r>
              <a:rPr lang="es-ES" sz="3000" spc="300" dirty="0">
                <a:solidFill>
                  <a:srgbClr val="00F49D"/>
                </a:solidFill>
                <a:latin typeface="Gilroy Medium" pitchFamily="2" charset="77"/>
                <a:ea typeface="Gilroy Bold" charset="0"/>
                <a:cs typeface="Gilroy Bold" charset="0"/>
              </a:rPr>
              <a:t> con respecto al contenido de fotografía en el muro.</a:t>
            </a:r>
          </a:p>
          <a:p>
            <a:pPr>
              <a:lnSpc>
                <a:spcPct val="100000"/>
              </a:lnSpc>
            </a:pPr>
            <a:endParaRPr lang="es-ES" sz="3000" spc="300" dirty="0">
              <a:solidFill>
                <a:srgbClr val="00F49D"/>
              </a:solidFill>
              <a:latin typeface="Gilroy Medium" pitchFamily="2" charset="77"/>
              <a:ea typeface="Gilroy Bold" charset="0"/>
              <a:cs typeface="Gilroy Bold" charset="0"/>
            </a:endParaRPr>
          </a:p>
          <a:p>
            <a:pPr>
              <a:lnSpc>
                <a:spcPct val="100000"/>
              </a:lnSpc>
            </a:pPr>
            <a:r>
              <a:rPr lang="es-ES" sz="3000" spc="300" dirty="0">
                <a:solidFill>
                  <a:srgbClr val="00F49D"/>
                </a:solidFill>
                <a:latin typeface="Gilroy Medium" pitchFamily="2" charset="77"/>
                <a:ea typeface="Gilroy Bold" charset="0"/>
                <a:cs typeface="Gilroy Bold" charset="0"/>
              </a:rPr>
              <a:t>En los análisis que realizamos las fotografías suelen tener menos atracción, menos compromiso y menos alcance.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5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efont1">
      <a:majorFont>
        <a:latin typeface="Montserrat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14424</TotalTime>
  <Words>1218</Words>
  <Application>Microsoft Office PowerPoint</Application>
  <PresentationFormat>Panorámica</PresentationFormat>
  <Paragraphs>219</Paragraphs>
  <Slides>37</Slides>
  <Notes>32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7" baseType="lpstr">
      <vt:lpstr>Arial</vt:lpstr>
      <vt:lpstr>Calibri</vt:lpstr>
      <vt:lpstr>Gilroy</vt:lpstr>
      <vt:lpstr>Gilroy Bold</vt:lpstr>
      <vt:lpstr>Gilroy Medium</vt:lpstr>
      <vt:lpstr>Interstate</vt:lpstr>
      <vt:lpstr>Lato</vt:lpstr>
      <vt:lpstr>Montserrat</vt:lpstr>
      <vt:lpstr>Quicksand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SDFSFSDFSDF</dc:title>
  <dc:creator>Wowok Prast</dc:creator>
  <cp:lastModifiedBy>Richi Pérez</cp:lastModifiedBy>
  <cp:revision>334</cp:revision>
  <dcterms:created xsi:type="dcterms:W3CDTF">2018-01-06T18:40:28Z</dcterms:created>
  <dcterms:modified xsi:type="dcterms:W3CDTF">2024-02-08T09:40:20Z</dcterms:modified>
</cp:coreProperties>
</file>